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62"/>
  </p:notesMasterIdLst>
  <p:sldIdLst>
    <p:sldId id="257" r:id="rId3"/>
    <p:sldId id="276" r:id="rId4"/>
    <p:sldId id="395" r:id="rId5"/>
    <p:sldId id="363" r:id="rId6"/>
    <p:sldId id="317" r:id="rId7"/>
    <p:sldId id="364" r:id="rId8"/>
    <p:sldId id="263" r:id="rId9"/>
    <p:sldId id="399" r:id="rId10"/>
    <p:sldId id="400" r:id="rId11"/>
    <p:sldId id="401" r:id="rId12"/>
    <p:sldId id="402" r:id="rId13"/>
    <p:sldId id="403" r:id="rId14"/>
    <p:sldId id="396" r:id="rId15"/>
    <p:sldId id="397" r:id="rId16"/>
    <p:sldId id="398" r:id="rId17"/>
    <p:sldId id="551" r:id="rId18"/>
    <p:sldId id="404" r:id="rId19"/>
    <p:sldId id="319" r:id="rId20"/>
    <p:sldId id="365" r:id="rId21"/>
    <p:sldId id="320" r:id="rId22"/>
    <p:sldId id="366" r:id="rId23"/>
    <p:sldId id="327" r:id="rId24"/>
    <p:sldId id="552" r:id="rId25"/>
    <p:sldId id="323" r:id="rId26"/>
    <p:sldId id="266" r:id="rId27"/>
    <p:sldId id="322" r:id="rId28"/>
    <p:sldId id="325" r:id="rId29"/>
    <p:sldId id="405" r:id="rId30"/>
    <p:sldId id="406" r:id="rId31"/>
    <p:sldId id="408" r:id="rId32"/>
    <p:sldId id="370" r:id="rId33"/>
    <p:sldId id="372" r:id="rId34"/>
    <p:sldId id="375" r:id="rId35"/>
    <p:sldId id="409" r:id="rId36"/>
    <p:sldId id="542" r:id="rId37"/>
    <p:sldId id="376" r:id="rId38"/>
    <p:sldId id="377" r:id="rId39"/>
    <p:sldId id="379" r:id="rId40"/>
    <p:sldId id="382" r:id="rId41"/>
    <p:sldId id="384" r:id="rId42"/>
    <p:sldId id="313" r:id="rId43"/>
    <p:sldId id="385" r:id="rId44"/>
    <p:sldId id="387" r:id="rId45"/>
    <p:sldId id="286" r:id="rId46"/>
    <p:sldId id="389" r:id="rId47"/>
    <p:sldId id="288" r:id="rId48"/>
    <p:sldId id="548" r:id="rId49"/>
    <p:sldId id="330" r:id="rId50"/>
    <p:sldId id="331" r:id="rId51"/>
    <p:sldId id="334" r:id="rId52"/>
    <p:sldId id="335" r:id="rId53"/>
    <p:sldId id="549" r:id="rId54"/>
    <p:sldId id="339" r:id="rId55"/>
    <p:sldId id="337" r:id="rId56"/>
    <p:sldId id="340" r:id="rId57"/>
    <p:sldId id="341" r:id="rId58"/>
    <p:sldId id="390" r:id="rId59"/>
    <p:sldId id="342" r:id="rId60"/>
    <p:sldId id="550" r:id="rId6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8489" autoAdjust="0"/>
    <p:restoredTop sz="94660"/>
  </p:normalViewPr>
  <p:slideViewPr>
    <p:cSldViewPr snapToGrid="0">
      <p:cViewPr varScale="1">
        <p:scale>
          <a:sx n="68" d="100"/>
          <a:sy n="68" d="100"/>
        </p:scale>
        <p:origin x="92" y="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s>
</file>

<file path=ppt/media/image1.jp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19.png>
</file>

<file path=ppt/media/image2.jpg>
</file>

<file path=ppt/media/image20.jpeg>
</file>

<file path=ppt/media/image21.jpeg>
</file>

<file path=ppt/media/image22.png>
</file>

<file path=ppt/media/image23.png>
</file>

<file path=ppt/media/image24.jpeg>
</file>

<file path=ppt/media/image25.png>
</file>

<file path=ppt/media/image26.jpeg>
</file>

<file path=ppt/media/image27.jpeg>
</file>

<file path=ppt/media/image28.jpeg>
</file>

<file path=ppt/media/image29.png>
</file>

<file path=ppt/media/image3.jpeg>
</file>

<file path=ppt/media/image30.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FBCFC2-59D5-4497-A417-03B7541A9141}" type="datetimeFigureOut">
              <a:rPr lang="zh-CN" altLang="en-US" smtClean="0"/>
              <a:t>2025/5/13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233ED9-FDAB-4EBD-8221-5A69687A726B}" type="slidenum">
              <a:rPr lang="zh-CN" altLang="en-US" smtClean="0"/>
              <a:t>‹#›</a:t>
            </a:fld>
            <a:endParaRPr lang="zh-CN" altLang="en-US"/>
          </a:p>
        </p:txBody>
      </p:sp>
    </p:spTree>
    <p:extLst>
      <p:ext uri="{BB962C8B-B14F-4D97-AF65-F5344CB8AC3E}">
        <p14:creationId xmlns:p14="http://schemas.microsoft.com/office/powerpoint/2010/main" val="29356190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81E4F1-F83E-42DD-87C1-6A62D27DC29E}"/>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DE6E6055-11EF-40D5-9E58-2CC305224F1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D16F565-98D3-4B8A-81DD-8CE3D0BE8EDA}"/>
              </a:ext>
            </a:extLst>
          </p:cNvPr>
          <p:cNvSpPr>
            <a:spLocks noGrp="1"/>
          </p:cNvSpPr>
          <p:nvPr>
            <p:ph type="dt" sz="half" idx="10"/>
          </p:nvPr>
        </p:nvSpPr>
        <p:spPr/>
        <p:txBody>
          <a:bodyPr/>
          <a:lstStyle/>
          <a:p>
            <a:fld id="{62FB4E78-3BE1-45E3-A51E-559D0497B930}" type="datetimeFigureOut">
              <a:rPr lang="zh-CN" altLang="en-US" smtClean="0"/>
              <a:t>2025/5/13</a:t>
            </a:fld>
            <a:endParaRPr lang="zh-CN" altLang="en-US"/>
          </a:p>
        </p:txBody>
      </p:sp>
      <p:sp>
        <p:nvSpPr>
          <p:cNvPr id="5" name="页脚占位符 4">
            <a:extLst>
              <a:ext uri="{FF2B5EF4-FFF2-40B4-BE49-F238E27FC236}">
                <a16:creationId xmlns:a16="http://schemas.microsoft.com/office/drawing/2014/main" id="{B1543C77-FDDC-4A4C-9069-AD4618DCE05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9270BA3-F02A-4223-BDBB-3BAA5DBBD7B4}"/>
              </a:ext>
            </a:extLst>
          </p:cNvPr>
          <p:cNvSpPr>
            <a:spLocks noGrp="1"/>
          </p:cNvSpPr>
          <p:nvPr>
            <p:ph type="sldNum" sz="quarter" idx="12"/>
          </p:nvPr>
        </p:nvSpPr>
        <p:spPr/>
        <p:txBody>
          <a:bodyPr/>
          <a:lstStyle/>
          <a:p>
            <a:fld id="{21C8B39C-DBC4-4229-9ED2-90C5D4DD2811}" type="slidenum">
              <a:rPr lang="zh-CN" altLang="en-US" smtClean="0"/>
              <a:t>‹#›</a:t>
            </a:fld>
            <a:endParaRPr lang="zh-CN" altLang="en-US"/>
          </a:p>
        </p:txBody>
      </p:sp>
    </p:spTree>
    <p:extLst>
      <p:ext uri="{BB962C8B-B14F-4D97-AF65-F5344CB8AC3E}">
        <p14:creationId xmlns:p14="http://schemas.microsoft.com/office/powerpoint/2010/main" val="3491281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F4CFBE6-D9DA-4B56-BB18-15C37FB35760}"/>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DC3401AF-0A4B-466F-9C12-3B866C1BD4EC}"/>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23F39EC-C91D-40FB-833D-E70DDE9CA5A0}"/>
              </a:ext>
            </a:extLst>
          </p:cNvPr>
          <p:cNvSpPr>
            <a:spLocks noGrp="1"/>
          </p:cNvSpPr>
          <p:nvPr>
            <p:ph type="dt" sz="half" idx="10"/>
          </p:nvPr>
        </p:nvSpPr>
        <p:spPr/>
        <p:txBody>
          <a:bodyPr/>
          <a:lstStyle/>
          <a:p>
            <a:fld id="{62FB4E78-3BE1-45E3-A51E-559D0497B930}" type="datetimeFigureOut">
              <a:rPr lang="zh-CN" altLang="en-US" smtClean="0"/>
              <a:t>2025/5/13</a:t>
            </a:fld>
            <a:endParaRPr lang="zh-CN" altLang="en-US"/>
          </a:p>
        </p:txBody>
      </p:sp>
      <p:sp>
        <p:nvSpPr>
          <p:cNvPr id="5" name="页脚占位符 4">
            <a:extLst>
              <a:ext uri="{FF2B5EF4-FFF2-40B4-BE49-F238E27FC236}">
                <a16:creationId xmlns:a16="http://schemas.microsoft.com/office/drawing/2014/main" id="{3C771B30-BB8C-46CC-BEDA-F9189811F8F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3898346-EB17-4E2F-9883-48F1690B5D66}"/>
              </a:ext>
            </a:extLst>
          </p:cNvPr>
          <p:cNvSpPr>
            <a:spLocks noGrp="1"/>
          </p:cNvSpPr>
          <p:nvPr>
            <p:ph type="sldNum" sz="quarter" idx="12"/>
          </p:nvPr>
        </p:nvSpPr>
        <p:spPr/>
        <p:txBody>
          <a:bodyPr/>
          <a:lstStyle/>
          <a:p>
            <a:fld id="{21C8B39C-DBC4-4229-9ED2-90C5D4DD2811}" type="slidenum">
              <a:rPr lang="zh-CN" altLang="en-US" smtClean="0"/>
              <a:t>‹#›</a:t>
            </a:fld>
            <a:endParaRPr lang="zh-CN" altLang="en-US"/>
          </a:p>
        </p:txBody>
      </p:sp>
    </p:spTree>
    <p:extLst>
      <p:ext uri="{BB962C8B-B14F-4D97-AF65-F5344CB8AC3E}">
        <p14:creationId xmlns:p14="http://schemas.microsoft.com/office/powerpoint/2010/main" val="34755166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B7420355-8F1D-43FC-B74E-CE6C071AB457}"/>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02C28DA-7E07-46EF-880F-F266874EB12C}"/>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04496A3-B84D-4CCC-B7B6-45B9A5052C01}"/>
              </a:ext>
            </a:extLst>
          </p:cNvPr>
          <p:cNvSpPr>
            <a:spLocks noGrp="1"/>
          </p:cNvSpPr>
          <p:nvPr>
            <p:ph type="dt" sz="half" idx="10"/>
          </p:nvPr>
        </p:nvSpPr>
        <p:spPr/>
        <p:txBody>
          <a:bodyPr/>
          <a:lstStyle/>
          <a:p>
            <a:fld id="{62FB4E78-3BE1-45E3-A51E-559D0497B930}" type="datetimeFigureOut">
              <a:rPr lang="zh-CN" altLang="en-US" smtClean="0"/>
              <a:t>2025/5/13</a:t>
            </a:fld>
            <a:endParaRPr lang="zh-CN" altLang="en-US"/>
          </a:p>
        </p:txBody>
      </p:sp>
      <p:sp>
        <p:nvSpPr>
          <p:cNvPr id="5" name="页脚占位符 4">
            <a:extLst>
              <a:ext uri="{FF2B5EF4-FFF2-40B4-BE49-F238E27FC236}">
                <a16:creationId xmlns:a16="http://schemas.microsoft.com/office/drawing/2014/main" id="{063FDB79-1DBA-4EC3-948C-6AE83E13C58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AF71F94-B17E-4858-8E7B-0D14FE837156}"/>
              </a:ext>
            </a:extLst>
          </p:cNvPr>
          <p:cNvSpPr>
            <a:spLocks noGrp="1"/>
          </p:cNvSpPr>
          <p:nvPr>
            <p:ph type="sldNum" sz="quarter" idx="12"/>
          </p:nvPr>
        </p:nvSpPr>
        <p:spPr/>
        <p:txBody>
          <a:bodyPr/>
          <a:lstStyle/>
          <a:p>
            <a:fld id="{21C8B39C-DBC4-4229-9ED2-90C5D4DD2811}" type="slidenum">
              <a:rPr lang="zh-CN" altLang="en-US" smtClean="0"/>
              <a:t>‹#›</a:t>
            </a:fld>
            <a:endParaRPr lang="zh-CN" altLang="en-US"/>
          </a:p>
        </p:txBody>
      </p:sp>
    </p:spTree>
    <p:extLst>
      <p:ext uri="{BB962C8B-B14F-4D97-AF65-F5344CB8AC3E}">
        <p14:creationId xmlns:p14="http://schemas.microsoft.com/office/powerpoint/2010/main" val="42507850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4D35157-0D64-45A1-BC85-D9BD931B2441}"/>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327FCA4F-8A2E-410A-8E7B-3F062E1539B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6A9E1B25-4F69-46F6-9026-6DFE614F522A}"/>
              </a:ext>
            </a:extLst>
          </p:cNvPr>
          <p:cNvSpPr>
            <a:spLocks noGrp="1"/>
          </p:cNvSpPr>
          <p:nvPr>
            <p:ph type="dt" sz="half" idx="10"/>
          </p:nvPr>
        </p:nvSpPr>
        <p:spPr/>
        <p:txBody>
          <a:bodyPr/>
          <a:lstStyle/>
          <a:p>
            <a:fld id="{21EA4993-B27E-44D4-9990-3BDDC90CACCA}" type="datetimeFigureOut">
              <a:rPr lang="zh-CN" altLang="en-US" smtClean="0"/>
              <a:t>2025/5/13</a:t>
            </a:fld>
            <a:endParaRPr lang="zh-CN" altLang="en-US"/>
          </a:p>
        </p:txBody>
      </p:sp>
      <p:sp>
        <p:nvSpPr>
          <p:cNvPr id="5" name="页脚占位符 4">
            <a:extLst>
              <a:ext uri="{FF2B5EF4-FFF2-40B4-BE49-F238E27FC236}">
                <a16:creationId xmlns:a16="http://schemas.microsoft.com/office/drawing/2014/main" id="{64F887A1-3FED-44B3-B357-373BA7FE389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9D2C9A5-25DB-4EC6-812A-8DA2C8AB05F1}"/>
              </a:ext>
            </a:extLst>
          </p:cNvPr>
          <p:cNvSpPr>
            <a:spLocks noGrp="1"/>
          </p:cNvSpPr>
          <p:nvPr>
            <p:ph type="sldNum" sz="quarter" idx="12"/>
          </p:nvPr>
        </p:nvSpPr>
        <p:spPr/>
        <p:txBody>
          <a:bodyPr/>
          <a:lstStyle/>
          <a:p>
            <a:fld id="{AA13ED08-4202-412F-BB19-71839796AD5A}" type="slidenum">
              <a:rPr lang="zh-CN" altLang="en-US" smtClean="0"/>
              <a:t>‹#›</a:t>
            </a:fld>
            <a:endParaRPr lang="zh-CN" altLang="en-US"/>
          </a:p>
        </p:txBody>
      </p:sp>
    </p:spTree>
    <p:extLst>
      <p:ext uri="{BB962C8B-B14F-4D97-AF65-F5344CB8AC3E}">
        <p14:creationId xmlns:p14="http://schemas.microsoft.com/office/powerpoint/2010/main" val="2652594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347E0F-C60E-4B4D-8E56-AEFCFD250503}"/>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8E706C2-EB81-46E6-A133-0D78B7838C30}"/>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275BDBB5-9AFB-4710-8934-F84ED4C158E1}"/>
              </a:ext>
            </a:extLst>
          </p:cNvPr>
          <p:cNvSpPr>
            <a:spLocks noGrp="1"/>
          </p:cNvSpPr>
          <p:nvPr>
            <p:ph type="dt" sz="half" idx="10"/>
          </p:nvPr>
        </p:nvSpPr>
        <p:spPr/>
        <p:txBody>
          <a:bodyPr/>
          <a:lstStyle/>
          <a:p>
            <a:fld id="{21EA4993-B27E-44D4-9990-3BDDC90CACCA}" type="datetimeFigureOut">
              <a:rPr lang="zh-CN" altLang="en-US" smtClean="0"/>
              <a:t>2025/5/13</a:t>
            </a:fld>
            <a:endParaRPr lang="zh-CN" altLang="en-US"/>
          </a:p>
        </p:txBody>
      </p:sp>
      <p:sp>
        <p:nvSpPr>
          <p:cNvPr id="5" name="页脚占位符 4">
            <a:extLst>
              <a:ext uri="{FF2B5EF4-FFF2-40B4-BE49-F238E27FC236}">
                <a16:creationId xmlns:a16="http://schemas.microsoft.com/office/drawing/2014/main" id="{CAEB503D-C80A-4D26-8E01-D8957510386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8E7B74A-0FE8-40D7-B577-20ACC2B4D1DF}"/>
              </a:ext>
            </a:extLst>
          </p:cNvPr>
          <p:cNvSpPr>
            <a:spLocks noGrp="1"/>
          </p:cNvSpPr>
          <p:nvPr>
            <p:ph type="sldNum" sz="quarter" idx="12"/>
          </p:nvPr>
        </p:nvSpPr>
        <p:spPr/>
        <p:txBody>
          <a:bodyPr/>
          <a:lstStyle/>
          <a:p>
            <a:fld id="{AA13ED08-4202-412F-BB19-71839796AD5A}" type="slidenum">
              <a:rPr lang="zh-CN" altLang="en-US" smtClean="0"/>
              <a:t>‹#›</a:t>
            </a:fld>
            <a:endParaRPr lang="zh-CN" altLang="en-US"/>
          </a:p>
        </p:txBody>
      </p:sp>
    </p:spTree>
    <p:extLst>
      <p:ext uri="{BB962C8B-B14F-4D97-AF65-F5344CB8AC3E}">
        <p14:creationId xmlns:p14="http://schemas.microsoft.com/office/powerpoint/2010/main" val="36099660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418EB2-9D2B-4149-97B8-E5440FBBB7FF}"/>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17E40568-EAC5-41CF-B5A4-E4CBEE74F43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AC937A0A-1716-4FD5-B36E-7A3983DCD197}"/>
              </a:ext>
            </a:extLst>
          </p:cNvPr>
          <p:cNvSpPr>
            <a:spLocks noGrp="1"/>
          </p:cNvSpPr>
          <p:nvPr>
            <p:ph type="dt" sz="half" idx="10"/>
          </p:nvPr>
        </p:nvSpPr>
        <p:spPr/>
        <p:txBody>
          <a:bodyPr/>
          <a:lstStyle/>
          <a:p>
            <a:fld id="{21EA4993-B27E-44D4-9990-3BDDC90CACCA}" type="datetimeFigureOut">
              <a:rPr lang="zh-CN" altLang="en-US" smtClean="0"/>
              <a:t>2025/5/13</a:t>
            </a:fld>
            <a:endParaRPr lang="zh-CN" altLang="en-US"/>
          </a:p>
        </p:txBody>
      </p:sp>
      <p:sp>
        <p:nvSpPr>
          <p:cNvPr id="5" name="页脚占位符 4">
            <a:extLst>
              <a:ext uri="{FF2B5EF4-FFF2-40B4-BE49-F238E27FC236}">
                <a16:creationId xmlns:a16="http://schemas.microsoft.com/office/drawing/2014/main" id="{3883F0CD-1DF6-447E-AB94-5F821D156AB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7EE3734-B368-4467-9BD4-33FF25A7CB2E}"/>
              </a:ext>
            </a:extLst>
          </p:cNvPr>
          <p:cNvSpPr>
            <a:spLocks noGrp="1"/>
          </p:cNvSpPr>
          <p:nvPr>
            <p:ph type="sldNum" sz="quarter" idx="12"/>
          </p:nvPr>
        </p:nvSpPr>
        <p:spPr/>
        <p:txBody>
          <a:bodyPr/>
          <a:lstStyle/>
          <a:p>
            <a:fld id="{AA13ED08-4202-412F-BB19-71839796AD5A}" type="slidenum">
              <a:rPr lang="zh-CN" altLang="en-US" smtClean="0"/>
              <a:t>‹#›</a:t>
            </a:fld>
            <a:endParaRPr lang="zh-CN" altLang="en-US"/>
          </a:p>
        </p:txBody>
      </p:sp>
    </p:spTree>
    <p:extLst>
      <p:ext uri="{BB962C8B-B14F-4D97-AF65-F5344CB8AC3E}">
        <p14:creationId xmlns:p14="http://schemas.microsoft.com/office/powerpoint/2010/main" val="36812940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D91FC-CCBB-43E3-A356-A74FB692EC5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1E16798-B108-4CAF-A003-A4B1E017DEE3}"/>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1204FC53-8207-483A-A546-08D44AA2A31C}"/>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5C55714B-1DEC-471E-981D-D8F1BE1321D8}"/>
              </a:ext>
            </a:extLst>
          </p:cNvPr>
          <p:cNvSpPr>
            <a:spLocks noGrp="1"/>
          </p:cNvSpPr>
          <p:nvPr>
            <p:ph type="dt" sz="half" idx="10"/>
          </p:nvPr>
        </p:nvSpPr>
        <p:spPr/>
        <p:txBody>
          <a:bodyPr/>
          <a:lstStyle/>
          <a:p>
            <a:fld id="{21EA4993-B27E-44D4-9990-3BDDC90CACCA}" type="datetimeFigureOut">
              <a:rPr lang="zh-CN" altLang="en-US" smtClean="0"/>
              <a:t>2025/5/13</a:t>
            </a:fld>
            <a:endParaRPr lang="zh-CN" altLang="en-US"/>
          </a:p>
        </p:txBody>
      </p:sp>
      <p:sp>
        <p:nvSpPr>
          <p:cNvPr id="6" name="页脚占位符 5">
            <a:extLst>
              <a:ext uri="{FF2B5EF4-FFF2-40B4-BE49-F238E27FC236}">
                <a16:creationId xmlns:a16="http://schemas.microsoft.com/office/drawing/2014/main" id="{2E1EAC20-8443-4882-8EC4-C5E0EF71DE7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609D24C-DF27-4058-A153-F54FEEBA061A}"/>
              </a:ext>
            </a:extLst>
          </p:cNvPr>
          <p:cNvSpPr>
            <a:spLocks noGrp="1"/>
          </p:cNvSpPr>
          <p:nvPr>
            <p:ph type="sldNum" sz="quarter" idx="12"/>
          </p:nvPr>
        </p:nvSpPr>
        <p:spPr/>
        <p:txBody>
          <a:bodyPr/>
          <a:lstStyle/>
          <a:p>
            <a:fld id="{AA13ED08-4202-412F-BB19-71839796AD5A}" type="slidenum">
              <a:rPr lang="zh-CN" altLang="en-US" smtClean="0"/>
              <a:t>‹#›</a:t>
            </a:fld>
            <a:endParaRPr lang="zh-CN" altLang="en-US"/>
          </a:p>
        </p:txBody>
      </p:sp>
    </p:spTree>
    <p:extLst>
      <p:ext uri="{BB962C8B-B14F-4D97-AF65-F5344CB8AC3E}">
        <p14:creationId xmlns:p14="http://schemas.microsoft.com/office/powerpoint/2010/main" val="35116106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8C8A42-CFCE-410D-BB35-24ED1E1D8115}"/>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D085EBC-4050-41C8-A7F5-396963AA291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9BB19101-C440-4657-9B86-7CEF33A6CEE7}"/>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36100C5B-075F-4B30-A3FB-27DEA0F5A04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10D0B1A5-B08F-4C3B-AA14-C169F1B780AA}"/>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DC3EE63E-02F0-4F42-A6F6-84194B073E93}"/>
              </a:ext>
            </a:extLst>
          </p:cNvPr>
          <p:cNvSpPr>
            <a:spLocks noGrp="1"/>
          </p:cNvSpPr>
          <p:nvPr>
            <p:ph type="dt" sz="half" idx="10"/>
          </p:nvPr>
        </p:nvSpPr>
        <p:spPr/>
        <p:txBody>
          <a:bodyPr/>
          <a:lstStyle/>
          <a:p>
            <a:fld id="{21EA4993-B27E-44D4-9990-3BDDC90CACCA}" type="datetimeFigureOut">
              <a:rPr lang="zh-CN" altLang="en-US" smtClean="0"/>
              <a:t>2025/5/13</a:t>
            </a:fld>
            <a:endParaRPr lang="zh-CN" altLang="en-US"/>
          </a:p>
        </p:txBody>
      </p:sp>
      <p:sp>
        <p:nvSpPr>
          <p:cNvPr id="8" name="页脚占位符 7">
            <a:extLst>
              <a:ext uri="{FF2B5EF4-FFF2-40B4-BE49-F238E27FC236}">
                <a16:creationId xmlns:a16="http://schemas.microsoft.com/office/drawing/2014/main" id="{1673CF61-79B0-4D86-B51A-F2238A64DD09}"/>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1B3C2252-F4A0-4FDB-BC15-AECEA782AEAA}"/>
              </a:ext>
            </a:extLst>
          </p:cNvPr>
          <p:cNvSpPr>
            <a:spLocks noGrp="1"/>
          </p:cNvSpPr>
          <p:nvPr>
            <p:ph type="sldNum" sz="quarter" idx="12"/>
          </p:nvPr>
        </p:nvSpPr>
        <p:spPr/>
        <p:txBody>
          <a:bodyPr/>
          <a:lstStyle/>
          <a:p>
            <a:fld id="{AA13ED08-4202-412F-BB19-71839796AD5A}" type="slidenum">
              <a:rPr lang="zh-CN" altLang="en-US" smtClean="0"/>
              <a:t>‹#›</a:t>
            </a:fld>
            <a:endParaRPr lang="zh-CN" altLang="en-US"/>
          </a:p>
        </p:txBody>
      </p:sp>
    </p:spTree>
    <p:extLst>
      <p:ext uri="{BB962C8B-B14F-4D97-AF65-F5344CB8AC3E}">
        <p14:creationId xmlns:p14="http://schemas.microsoft.com/office/powerpoint/2010/main" val="21171759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AE4656-42F7-4D49-BA80-CE42FB00ED19}"/>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FA1BE181-1CA2-43B8-8E80-1D2BBC743399}"/>
              </a:ext>
            </a:extLst>
          </p:cNvPr>
          <p:cNvSpPr>
            <a:spLocks noGrp="1"/>
          </p:cNvSpPr>
          <p:nvPr>
            <p:ph type="dt" sz="half" idx="10"/>
          </p:nvPr>
        </p:nvSpPr>
        <p:spPr/>
        <p:txBody>
          <a:bodyPr/>
          <a:lstStyle/>
          <a:p>
            <a:fld id="{21EA4993-B27E-44D4-9990-3BDDC90CACCA}" type="datetimeFigureOut">
              <a:rPr lang="zh-CN" altLang="en-US" smtClean="0"/>
              <a:t>2025/5/13</a:t>
            </a:fld>
            <a:endParaRPr lang="zh-CN" altLang="en-US"/>
          </a:p>
        </p:txBody>
      </p:sp>
      <p:sp>
        <p:nvSpPr>
          <p:cNvPr id="4" name="页脚占位符 3">
            <a:extLst>
              <a:ext uri="{FF2B5EF4-FFF2-40B4-BE49-F238E27FC236}">
                <a16:creationId xmlns:a16="http://schemas.microsoft.com/office/drawing/2014/main" id="{4C93DA70-44D2-48F1-B95D-11A05F137EEB}"/>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63CF7DCC-A3FE-4C40-B649-7BD239EB712B}"/>
              </a:ext>
            </a:extLst>
          </p:cNvPr>
          <p:cNvSpPr>
            <a:spLocks noGrp="1"/>
          </p:cNvSpPr>
          <p:nvPr>
            <p:ph type="sldNum" sz="quarter" idx="12"/>
          </p:nvPr>
        </p:nvSpPr>
        <p:spPr/>
        <p:txBody>
          <a:bodyPr/>
          <a:lstStyle/>
          <a:p>
            <a:fld id="{AA13ED08-4202-412F-BB19-71839796AD5A}" type="slidenum">
              <a:rPr lang="zh-CN" altLang="en-US" smtClean="0"/>
              <a:t>‹#›</a:t>
            </a:fld>
            <a:endParaRPr lang="zh-CN" altLang="en-US"/>
          </a:p>
        </p:txBody>
      </p:sp>
    </p:spTree>
    <p:extLst>
      <p:ext uri="{BB962C8B-B14F-4D97-AF65-F5344CB8AC3E}">
        <p14:creationId xmlns:p14="http://schemas.microsoft.com/office/powerpoint/2010/main" val="44674970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E73C832-35B3-40F8-9625-34719224041A}"/>
              </a:ext>
            </a:extLst>
          </p:cNvPr>
          <p:cNvSpPr>
            <a:spLocks noGrp="1"/>
          </p:cNvSpPr>
          <p:nvPr>
            <p:ph type="dt" sz="half" idx="10"/>
          </p:nvPr>
        </p:nvSpPr>
        <p:spPr/>
        <p:txBody>
          <a:bodyPr/>
          <a:lstStyle/>
          <a:p>
            <a:fld id="{21EA4993-B27E-44D4-9990-3BDDC90CACCA}" type="datetimeFigureOut">
              <a:rPr lang="zh-CN" altLang="en-US" smtClean="0"/>
              <a:t>2025/5/13</a:t>
            </a:fld>
            <a:endParaRPr lang="zh-CN" altLang="en-US"/>
          </a:p>
        </p:txBody>
      </p:sp>
      <p:sp>
        <p:nvSpPr>
          <p:cNvPr id="3" name="页脚占位符 2">
            <a:extLst>
              <a:ext uri="{FF2B5EF4-FFF2-40B4-BE49-F238E27FC236}">
                <a16:creationId xmlns:a16="http://schemas.microsoft.com/office/drawing/2014/main" id="{7EC39F61-BBA7-44E4-A1DD-4C67ABDD0842}"/>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D99CA26E-8888-4D81-8F43-E3B9532D9060}"/>
              </a:ext>
            </a:extLst>
          </p:cNvPr>
          <p:cNvSpPr>
            <a:spLocks noGrp="1"/>
          </p:cNvSpPr>
          <p:nvPr>
            <p:ph type="sldNum" sz="quarter" idx="12"/>
          </p:nvPr>
        </p:nvSpPr>
        <p:spPr/>
        <p:txBody>
          <a:bodyPr/>
          <a:lstStyle/>
          <a:p>
            <a:fld id="{AA13ED08-4202-412F-BB19-71839796AD5A}" type="slidenum">
              <a:rPr lang="zh-CN" altLang="en-US" smtClean="0"/>
              <a:t>‹#›</a:t>
            </a:fld>
            <a:endParaRPr lang="zh-CN" altLang="en-US"/>
          </a:p>
        </p:txBody>
      </p:sp>
    </p:spTree>
    <p:extLst>
      <p:ext uri="{BB962C8B-B14F-4D97-AF65-F5344CB8AC3E}">
        <p14:creationId xmlns:p14="http://schemas.microsoft.com/office/powerpoint/2010/main" val="2376177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983A4F-E362-4E8E-A7FC-EF32EA89E2F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D351743C-A8D7-414D-92B2-0E988249FD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F0F3E5F2-DC1D-4649-AAE4-358025AD7A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6526C02A-BC88-4E26-A121-9F665A309B8A}"/>
              </a:ext>
            </a:extLst>
          </p:cNvPr>
          <p:cNvSpPr>
            <a:spLocks noGrp="1"/>
          </p:cNvSpPr>
          <p:nvPr>
            <p:ph type="dt" sz="half" idx="10"/>
          </p:nvPr>
        </p:nvSpPr>
        <p:spPr/>
        <p:txBody>
          <a:bodyPr/>
          <a:lstStyle/>
          <a:p>
            <a:fld id="{21EA4993-B27E-44D4-9990-3BDDC90CACCA}" type="datetimeFigureOut">
              <a:rPr lang="zh-CN" altLang="en-US" smtClean="0"/>
              <a:t>2025/5/13</a:t>
            </a:fld>
            <a:endParaRPr lang="zh-CN" altLang="en-US"/>
          </a:p>
        </p:txBody>
      </p:sp>
      <p:sp>
        <p:nvSpPr>
          <p:cNvPr id="6" name="页脚占位符 5">
            <a:extLst>
              <a:ext uri="{FF2B5EF4-FFF2-40B4-BE49-F238E27FC236}">
                <a16:creationId xmlns:a16="http://schemas.microsoft.com/office/drawing/2014/main" id="{D0E2FAD4-7AB4-41FC-B851-C133FE3D0B1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5A8FC70-DB29-4F4D-948B-7AB1FC9A0354}"/>
              </a:ext>
            </a:extLst>
          </p:cNvPr>
          <p:cNvSpPr>
            <a:spLocks noGrp="1"/>
          </p:cNvSpPr>
          <p:nvPr>
            <p:ph type="sldNum" sz="quarter" idx="12"/>
          </p:nvPr>
        </p:nvSpPr>
        <p:spPr/>
        <p:txBody>
          <a:bodyPr/>
          <a:lstStyle/>
          <a:p>
            <a:fld id="{AA13ED08-4202-412F-BB19-71839796AD5A}" type="slidenum">
              <a:rPr lang="zh-CN" altLang="en-US" smtClean="0"/>
              <a:t>‹#›</a:t>
            </a:fld>
            <a:endParaRPr lang="zh-CN" altLang="en-US"/>
          </a:p>
        </p:txBody>
      </p:sp>
    </p:spTree>
    <p:extLst>
      <p:ext uri="{BB962C8B-B14F-4D97-AF65-F5344CB8AC3E}">
        <p14:creationId xmlns:p14="http://schemas.microsoft.com/office/powerpoint/2010/main" val="18062250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C4C316-0A09-4C00-BC61-7C4D11A2D93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6FECB22-DA44-49C3-870B-DB235E3F8B70}"/>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D60261A-8F89-4B99-A1CE-2CCF8569A7E0}"/>
              </a:ext>
            </a:extLst>
          </p:cNvPr>
          <p:cNvSpPr>
            <a:spLocks noGrp="1"/>
          </p:cNvSpPr>
          <p:nvPr>
            <p:ph type="dt" sz="half" idx="10"/>
          </p:nvPr>
        </p:nvSpPr>
        <p:spPr/>
        <p:txBody>
          <a:bodyPr/>
          <a:lstStyle/>
          <a:p>
            <a:fld id="{62FB4E78-3BE1-45E3-A51E-559D0497B930}" type="datetimeFigureOut">
              <a:rPr lang="zh-CN" altLang="en-US" smtClean="0"/>
              <a:t>2025/5/13</a:t>
            </a:fld>
            <a:endParaRPr lang="zh-CN" altLang="en-US"/>
          </a:p>
        </p:txBody>
      </p:sp>
      <p:sp>
        <p:nvSpPr>
          <p:cNvPr id="5" name="页脚占位符 4">
            <a:extLst>
              <a:ext uri="{FF2B5EF4-FFF2-40B4-BE49-F238E27FC236}">
                <a16:creationId xmlns:a16="http://schemas.microsoft.com/office/drawing/2014/main" id="{05365585-983D-44BC-BCC0-30BC8AEB290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CC3FFF8-6FD1-4F49-9341-41C1BD08EEA5}"/>
              </a:ext>
            </a:extLst>
          </p:cNvPr>
          <p:cNvSpPr>
            <a:spLocks noGrp="1"/>
          </p:cNvSpPr>
          <p:nvPr>
            <p:ph type="sldNum" sz="quarter" idx="12"/>
          </p:nvPr>
        </p:nvSpPr>
        <p:spPr/>
        <p:txBody>
          <a:bodyPr/>
          <a:lstStyle/>
          <a:p>
            <a:fld id="{21C8B39C-DBC4-4229-9ED2-90C5D4DD2811}" type="slidenum">
              <a:rPr lang="zh-CN" altLang="en-US" smtClean="0"/>
              <a:t>‹#›</a:t>
            </a:fld>
            <a:endParaRPr lang="zh-CN" altLang="en-US"/>
          </a:p>
        </p:txBody>
      </p:sp>
    </p:spTree>
    <p:extLst>
      <p:ext uri="{BB962C8B-B14F-4D97-AF65-F5344CB8AC3E}">
        <p14:creationId xmlns:p14="http://schemas.microsoft.com/office/powerpoint/2010/main" val="87696609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9869A2-7819-4E5B-81BB-4EE3B792BCC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F78B99CF-A9A1-43EC-8D28-4E3317453F1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73209E9A-9A6A-4A7D-9321-9AE226833F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F833FF56-5DC7-483D-9C52-F77A6EFD3D54}"/>
              </a:ext>
            </a:extLst>
          </p:cNvPr>
          <p:cNvSpPr>
            <a:spLocks noGrp="1"/>
          </p:cNvSpPr>
          <p:nvPr>
            <p:ph type="dt" sz="half" idx="10"/>
          </p:nvPr>
        </p:nvSpPr>
        <p:spPr/>
        <p:txBody>
          <a:bodyPr/>
          <a:lstStyle/>
          <a:p>
            <a:fld id="{21EA4993-B27E-44D4-9990-3BDDC90CACCA}" type="datetimeFigureOut">
              <a:rPr lang="zh-CN" altLang="en-US" smtClean="0"/>
              <a:t>2025/5/13</a:t>
            </a:fld>
            <a:endParaRPr lang="zh-CN" altLang="en-US"/>
          </a:p>
        </p:txBody>
      </p:sp>
      <p:sp>
        <p:nvSpPr>
          <p:cNvPr id="6" name="页脚占位符 5">
            <a:extLst>
              <a:ext uri="{FF2B5EF4-FFF2-40B4-BE49-F238E27FC236}">
                <a16:creationId xmlns:a16="http://schemas.microsoft.com/office/drawing/2014/main" id="{93AF33AA-E61E-4DBD-98A0-583816F0BE4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A39ED55-0EC5-452B-B117-7B6E2EE9CC74}"/>
              </a:ext>
            </a:extLst>
          </p:cNvPr>
          <p:cNvSpPr>
            <a:spLocks noGrp="1"/>
          </p:cNvSpPr>
          <p:nvPr>
            <p:ph type="sldNum" sz="quarter" idx="12"/>
          </p:nvPr>
        </p:nvSpPr>
        <p:spPr/>
        <p:txBody>
          <a:bodyPr/>
          <a:lstStyle/>
          <a:p>
            <a:fld id="{AA13ED08-4202-412F-BB19-71839796AD5A}" type="slidenum">
              <a:rPr lang="zh-CN" altLang="en-US" smtClean="0"/>
              <a:t>‹#›</a:t>
            </a:fld>
            <a:endParaRPr lang="zh-CN" altLang="en-US"/>
          </a:p>
        </p:txBody>
      </p:sp>
    </p:spTree>
    <p:extLst>
      <p:ext uri="{BB962C8B-B14F-4D97-AF65-F5344CB8AC3E}">
        <p14:creationId xmlns:p14="http://schemas.microsoft.com/office/powerpoint/2010/main" val="11161325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D8500C5-53C7-4765-8D0A-849EC0058A81}"/>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290108E0-5590-4D2C-ABD6-D90647385482}"/>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7047F85-7934-4854-8CB1-2CB87FCB4F8D}"/>
              </a:ext>
            </a:extLst>
          </p:cNvPr>
          <p:cNvSpPr>
            <a:spLocks noGrp="1"/>
          </p:cNvSpPr>
          <p:nvPr>
            <p:ph type="dt" sz="half" idx="10"/>
          </p:nvPr>
        </p:nvSpPr>
        <p:spPr/>
        <p:txBody>
          <a:bodyPr/>
          <a:lstStyle/>
          <a:p>
            <a:fld id="{21EA4993-B27E-44D4-9990-3BDDC90CACCA}" type="datetimeFigureOut">
              <a:rPr lang="zh-CN" altLang="en-US" smtClean="0"/>
              <a:t>2025/5/13</a:t>
            </a:fld>
            <a:endParaRPr lang="zh-CN" altLang="en-US"/>
          </a:p>
        </p:txBody>
      </p:sp>
      <p:sp>
        <p:nvSpPr>
          <p:cNvPr id="5" name="页脚占位符 4">
            <a:extLst>
              <a:ext uri="{FF2B5EF4-FFF2-40B4-BE49-F238E27FC236}">
                <a16:creationId xmlns:a16="http://schemas.microsoft.com/office/drawing/2014/main" id="{3EEFF236-6B8F-46F0-865A-7D9D22DB3E5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520F51C-C3DB-46C8-A41F-DAF1F0315D5E}"/>
              </a:ext>
            </a:extLst>
          </p:cNvPr>
          <p:cNvSpPr>
            <a:spLocks noGrp="1"/>
          </p:cNvSpPr>
          <p:nvPr>
            <p:ph type="sldNum" sz="quarter" idx="12"/>
          </p:nvPr>
        </p:nvSpPr>
        <p:spPr/>
        <p:txBody>
          <a:bodyPr/>
          <a:lstStyle/>
          <a:p>
            <a:fld id="{AA13ED08-4202-412F-BB19-71839796AD5A}" type="slidenum">
              <a:rPr lang="zh-CN" altLang="en-US" smtClean="0"/>
              <a:t>‹#›</a:t>
            </a:fld>
            <a:endParaRPr lang="zh-CN" altLang="en-US"/>
          </a:p>
        </p:txBody>
      </p:sp>
    </p:spTree>
    <p:extLst>
      <p:ext uri="{BB962C8B-B14F-4D97-AF65-F5344CB8AC3E}">
        <p14:creationId xmlns:p14="http://schemas.microsoft.com/office/powerpoint/2010/main" val="421719544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2A7A0903-E936-40A0-9B99-5E70FF1B3E82}"/>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A08415B9-2F3A-44CB-8336-DF16AC6EDECD}"/>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00F3C9D-8BC6-4942-B978-8339C1CBC242}"/>
              </a:ext>
            </a:extLst>
          </p:cNvPr>
          <p:cNvSpPr>
            <a:spLocks noGrp="1"/>
          </p:cNvSpPr>
          <p:nvPr>
            <p:ph type="dt" sz="half" idx="10"/>
          </p:nvPr>
        </p:nvSpPr>
        <p:spPr/>
        <p:txBody>
          <a:bodyPr/>
          <a:lstStyle/>
          <a:p>
            <a:fld id="{21EA4993-B27E-44D4-9990-3BDDC90CACCA}" type="datetimeFigureOut">
              <a:rPr lang="zh-CN" altLang="en-US" smtClean="0"/>
              <a:t>2025/5/13</a:t>
            </a:fld>
            <a:endParaRPr lang="zh-CN" altLang="en-US"/>
          </a:p>
        </p:txBody>
      </p:sp>
      <p:sp>
        <p:nvSpPr>
          <p:cNvPr id="5" name="页脚占位符 4">
            <a:extLst>
              <a:ext uri="{FF2B5EF4-FFF2-40B4-BE49-F238E27FC236}">
                <a16:creationId xmlns:a16="http://schemas.microsoft.com/office/drawing/2014/main" id="{1E082684-D934-42A4-9FA9-F3C1D8A4047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5B2B705-E2CF-4922-80C5-9B6FDE0E3A77}"/>
              </a:ext>
            </a:extLst>
          </p:cNvPr>
          <p:cNvSpPr>
            <a:spLocks noGrp="1"/>
          </p:cNvSpPr>
          <p:nvPr>
            <p:ph type="sldNum" sz="quarter" idx="12"/>
          </p:nvPr>
        </p:nvSpPr>
        <p:spPr/>
        <p:txBody>
          <a:bodyPr/>
          <a:lstStyle/>
          <a:p>
            <a:fld id="{AA13ED08-4202-412F-BB19-71839796AD5A}" type="slidenum">
              <a:rPr lang="zh-CN" altLang="en-US" smtClean="0"/>
              <a:t>‹#›</a:t>
            </a:fld>
            <a:endParaRPr lang="zh-CN" altLang="en-US"/>
          </a:p>
        </p:txBody>
      </p:sp>
    </p:spTree>
    <p:extLst>
      <p:ext uri="{BB962C8B-B14F-4D97-AF65-F5344CB8AC3E}">
        <p14:creationId xmlns:p14="http://schemas.microsoft.com/office/powerpoint/2010/main" val="215395977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xAndObj">
  <p:cSld name="标题，文本与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8064C2-8696-4926-B7B8-70014072AFBA}"/>
              </a:ext>
            </a:extLst>
          </p:cNvPr>
          <p:cNvSpPr>
            <a:spLocks noGrp="1"/>
          </p:cNvSpPr>
          <p:nvPr>
            <p:ph type="title"/>
          </p:nvPr>
        </p:nvSpPr>
        <p:spPr>
          <a:xfrm>
            <a:off x="609600" y="228600"/>
            <a:ext cx="10972800" cy="1143000"/>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726773A2-4C79-42A3-BB7F-E8569C9C89DA}"/>
              </a:ext>
            </a:extLst>
          </p:cNvPr>
          <p:cNvSpPr>
            <a:spLocks noGrp="1"/>
          </p:cNvSpPr>
          <p:nvPr>
            <p:ph type="body" sz="half" idx="1"/>
          </p:nvPr>
        </p:nvSpPr>
        <p:spPr>
          <a:xfrm>
            <a:off x="609600" y="1600200"/>
            <a:ext cx="5384800" cy="449580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97E3B22E-EC03-444A-A849-44891A6790C9}"/>
              </a:ext>
            </a:extLst>
          </p:cNvPr>
          <p:cNvSpPr>
            <a:spLocks noGrp="1"/>
          </p:cNvSpPr>
          <p:nvPr>
            <p:ph sz="half" idx="2"/>
          </p:nvPr>
        </p:nvSpPr>
        <p:spPr>
          <a:xfrm>
            <a:off x="6197600" y="1600200"/>
            <a:ext cx="5384800" cy="449580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6B07D9C-E668-4523-81C0-310848DB1F4B}"/>
              </a:ext>
            </a:extLst>
          </p:cNvPr>
          <p:cNvSpPr>
            <a:spLocks noGrp="1"/>
          </p:cNvSpPr>
          <p:nvPr>
            <p:ph type="dt" sz="half" idx="10"/>
          </p:nvPr>
        </p:nvSpPr>
        <p:spPr>
          <a:xfrm>
            <a:off x="609600" y="6248400"/>
            <a:ext cx="2844800" cy="457200"/>
          </a:xfrm>
        </p:spPr>
        <p:txBody>
          <a:bodyPr/>
          <a:lstStyle>
            <a:lvl1pPr>
              <a:defRPr/>
            </a:lvl1pPr>
          </a:lstStyle>
          <a:p>
            <a:endParaRPr lang="en-US" altLang="zh-CN"/>
          </a:p>
        </p:txBody>
      </p:sp>
      <p:sp>
        <p:nvSpPr>
          <p:cNvPr id="6" name="页脚占位符 5">
            <a:extLst>
              <a:ext uri="{FF2B5EF4-FFF2-40B4-BE49-F238E27FC236}">
                <a16:creationId xmlns:a16="http://schemas.microsoft.com/office/drawing/2014/main" id="{AB61E59E-A0FC-4B64-BD25-911529E65488}"/>
              </a:ext>
            </a:extLst>
          </p:cNvPr>
          <p:cNvSpPr>
            <a:spLocks noGrp="1"/>
          </p:cNvSpPr>
          <p:nvPr>
            <p:ph type="ftr" sz="quarter" idx="11"/>
          </p:nvPr>
        </p:nvSpPr>
        <p:spPr>
          <a:xfrm>
            <a:off x="4165600" y="6248400"/>
            <a:ext cx="3860800" cy="457200"/>
          </a:xfrm>
        </p:spPr>
        <p:txBody>
          <a:bodyPr/>
          <a:lstStyle>
            <a:lvl1pPr>
              <a:defRPr/>
            </a:lvl1pPr>
          </a:lstStyle>
          <a:p>
            <a:endParaRPr lang="en-US" altLang="zh-CN"/>
          </a:p>
        </p:txBody>
      </p:sp>
      <p:sp>
        <p:nvSpPr>
          <p:cNvPr id="7" name="灯片编号占位符 6">
            <a:extLst>
              <a:ext uri="{FF2B5EF4-FFF2-40B4-BE49-F238E27FC236}">
                <a16:creationId xmlns:a16="http://schemas.microsoft.com/office/drawing/2014/main" id="{02942592-475F-49AC-9AC0-8236E99EAF6B}"/>
              </a:ext>
            </a:extLst>
          </p:cNvPr>
          <p:cNvSpPr>
            <a:spLocks noGrp="1"/>
          </p:cNvSpPr>
          <p:nvPr>
            <p:ph type="sldNum" sz="quarter" idx="12"/>
          </p:nvPr>
        </p:nvSpPr>
        <p:spPr>
          <a:xfrm>
            <a:off x="8737600" y="6248400"/>
            <a:ext cx="2844800" cy="457200"/>
          </a:xfrm>
        </p:spPr>
        <p:txBody>
          <a:bodyPr/>
          <a:lstStyle>
            <a:lvl1pPr>
              <a:defRPr/>
            </a:lvl1pPr>
          </a:lstStyle>
          <a:p>
            <a:fld id="{EF4F07C6-7D0C-466A-A2C2-1B53BDB2C3F4}" type="slidenum">
              <a:rPr lang="en-US" altLang="zh-CN"/>
              <a:pPr/>
              <a:t>‹#›</a:t>
            </a:fld>
            <a:endParaRPr lang="en-US" altLang="zh-CN"/>
          </a:p>
        </p:txBody>
      </p:sp>
    </p:spTree>
    <p:extLst>
      <p:ext uri="{BB962C8B-B14F-4D97-AF65-F5344CB8AC3E}">
        <p14:creationId xmlns:p14="http://schemas.microsoft.com/office/powerpoint/2010/main" val="3866420486"/>
      </p:ext>
    </p:extLst>
  </p:cSld>
  <p:clrMapOvr>
    <a:masterClrMapping/>
  </p:clrMapOvr>
  <p:transition spd="slow">
    <p:zoom/>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objAndTwoObj">
  <p:cSld name="标题，一项大型内容和两项小型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776ACC-7E0E-4B24-9FA3-ED7BC110A5EE}"/>
              </a:ext>
            </a:extLst>
          </p:cNvPr>
          <p:cNvSpPr>
            <a:spLocks noGrp="1"/>
          </p:cNvSpPr>
          <p:nvPr>
            <p:ph type="title"/>
          </p:nvPr>
        </p:nvSpPr>
        <p:spPr>
          <a:xfrm>
            <a:off x="609600" y="228600"/>
            <a:ext cx="10972800" cy="1143000"/>
          </a:xfr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7923B52-2C8D-4A85-B2EA-4831DBC4901D}"/>
              </a:ext>
            </a:extLst>
          </p:cNvPr>
          <p:cNvSpPr>
            <a:spLocks noGrp="1"/>
          </p:cNvSpPr>
          <p:nvPr>
            <p:ph sz="half" idx="1"/>
          </p:nvPr>
        </p:nvSpPr>
        <p:spPr>
          <a:xfrm>
            <a:off x="609600" y="1600200"/>
            <a:ext cx="5384800" cy="449580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F147A295-D18D-45BF-A835-BBC4415167D7}"/>
              </a:ext>
            </a:extLst>
          </p:cNvPr>
          <p:cNvSpPr>
            <a:spLocks noGrp="1"/>
          </p:cNvSpPr>
          <p:nvPr>
            <p:ph sz="quarter" idx="2"/>
          </p:nvPr>
        </p:nvSpPr>
        <p:spPr>
          <a:xfrm>
            <a:off x="6197600" y="1600200"/>
            <a:ext cx="5384800" cy="217170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内容占位符 4">
            <a:extLst>
              <a:ext uri="{FF2B5EF4-FFF2-40B4-BE49-F238E27FC236}">
                <a16:creationId xmlns:a16="http://schemas.microsoft.com/office/drawing/2014/main" id="{156BC281-19D7-4514-9548-EAEF5FEB6A03}"/>
              </a:ext>
            </a:extLst>
          </p:cNvPr>
          <p:cNvSpPr>
            <a:spLocks noGrp="1"/>
          </p:cNvSpPr>
          <p:nvPr>
            <p:ph sz="quarter" idx="3"/>
          </p:nvPr>
        </p:nvSpPr>
        <p:spPr>
          <a:xfrm>
            <a:off x="6197600" y="3924300"/>
            <a:ext cx="5384800" cy="217170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日期占位符 5">
            <a:extLst>
              <a:ext uri="{FF2B5EF4-FFF2-40B4-BE49-F238E27FC236}">
                <a16:creationId xmlns:a16="http://schemas.microsoft.com/office/drawing/2014/main" id="{F25C153A-D465-4914-8451-BB2D2938F127}"/>
              </a:ext>
            </a:extLst>
          </p:cNvPr>
          <p:cNvSpPr>
            <a:spLocks noGrp="1"/>
          </p:cNvSpPr>
          <p:nvPr>
            <p:ph type="dt" sz="half" idx="10"/>
          </p:nvPr>
        </p:nvSpPr>
        <p:spPr>
          <a:xfrm>
            <a:off x="609600" y="6248400"/>
            <a:ext cx="2844800" cy="457200"/>
          </a:xfrm>
        </p:spPr>
        <p:txBody>
          <a:bodyPr/>
          <a:lstStyle>
            <a:lvl1pPr>
              <a:defRPr/>
            </a:lvl1pPr>
          </a:lstStyle>
          <a:p>
            <a:endParaRPr lang="en-US" altLang="zh-CN"/>
          </a:p>
        </p:txBody>
      </p:sp>
      <p:sp>
        <p:nvSpPr>
          <p:cNvPr id="7" name="页脚占位符 6">
            <a:extLst>
              <a:ext uri="{FF2B5EF4-FFF2-40B4-BE49-F238E27FC236}">
                <a16:creationId xmlns:a16="http://schemas.microsoft.com/office/drawing/2014/main" id="{42CA6BAE-4A02-4982-A56F-79F3F465232B}"/>
              </a:ext>
            </a:extLst>
          </p:cNvPr>
          <p:cNvSpPr>
            <a:spLocks noGrp="1"/>
          </p:cNvSpPr>
          <p:nvPr>
            <p:ph type="ftr" sz="quarter" idx="11"/>
          </p:nvPr>
        </p:nvSpPr>
        <p:spPr>
          <a:xfrm>
            <a:off x="4165600" y="6248400"/>
            <a:ext cx="3860800" cy="457200"/>
          </a:xfrm>
        </p:spPr>
        <p:txBody>
          <a:bodyPr/>
          <a:lstStyle>
            <a:lvl1pPr>
              <a:defRPr/>
            </a:lvl1pPr>
          </a:lstStyle>
          <a:p>
            <a:endParaRPr lang="en-US" altLang="zh-CN"/>
          </a:p>
        </p:txBody>
      </p:sp>
      <p:sp>
        <p:nvSpPr>
          <p:cNvPr id="8" name="灯片编号占位符 7">
            <a:extLst>
              <a:ext uri="{FF2B5EF4-FFF2-40B4-BE49-F238E27FC236}">
                <a16:creationId xmlns:a16="http://schemas.microsoft.com/office/drawing/2014/main" id="{51E2C4D8-07B5-497F-A4FB-90C7E98938CA}"/>
              </a:ext>
            </a:extLst>
          </p:cNvPr>
          <p:cNvSpPr>
            <a:spLocks noGrp="1"/>
          </p:cNvSpPr>
          <p:nvPr>
            <p:ph type="sldNum" sz="quarter" idx="12"/>
          </p:nvPr>
        </p:nvSpPr>
        <p:spPr>
          <a:xfrm>
            <a:off x="8737600" y="6248400"/>
            <a:ext cx="2844800" cy="457200"/>
          </a:xfrm>
        </p:spPr>
        <p:txBody>
          <a:bodyPr/>
          <a:lstStyle>
            <a:lvl1pPr>
              <a:defRPr/>
            </a:lvl1pPr>
          </a:lstStyle>
          <a:p>
            <a:fld id="{07094CB1-AA65-4B0A-9B58-10B9AA1CF9C5}" type="slidenum">
              <a:rPr lang="en-US" altLang="zh-CN"/>
              <a:pPr/>
              <a:t>‹#›</a:t>
            </a:fld>
            <a:endParaRPr lang="en-US" altLang="zh-CN"/>
          </a:p>
        </p:txBody>
      </p:sp>
    </p:spTree>
    <p:extLst>
      <p:ext uri="{BB962C8B-B14F-4D97-AF65-F5344CB8AC3E}">
        <p14:creationId xmlns:p14="http://schemas.microsoft.com/office/powerpoint/2010/main" val="2324371217"/>
      </p:ext>
    </p:extLst>
  </p:cSld>
  <p:clrMapOvr>
    <a:masterClrMapping/>
  </p:clrMapOvr>
  <p:transition spd="slow">
    <p:zoom/>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47DAEE-A6F4-43D9-AABF-5E87C1EB90B2}"/>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26B94623-2767-4AC6-BF60-D42C8936BF9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3A33454E-BC25-4004-AA8F-231D2338CA7D}"/>
              </a:ext>
            </a:extLst>
          </p:cNvPr>
          <p:cNvSpPr>
            <a:spLocks noGrp="1"/>
          </p:cNvSpPr>
          <p:nvPr>
            <p:ph type="dt" sz="half" idx="10"/>
          </p:nvPr>
        </p:nvSpPr>
        <p:spPr/>
        <p:txBody>
          <a:bodyPr/>
          <a:lstStyle/>
          <a:p>
            <a:fld id="{62FB4E78-3BE1-45E3-A51E-559D0497B930}" type="datetimeFigureOut">
              <a:rPr lang="zh-CN" altLang="en-US" smtClean="0"/>
              <a:t>2025/5/13</a:t>
            </a:fld>
            <a:endParaRPr lang="zh-CN" altLang="en-US"/>
          </a:p>
        </p:txBody>
      </p:sp>
      <p:sp>
        <p:nvSpPr>
          <p:cNvPr id="5" name="页脚占位符 4">
            <a:extLst>
              <a:ext uri="{FF2B5EF4-FFF2-40B4-BE49-F238E27FC236}">
                <a16:creationId xmlns:a16="http://schemas.microsoft.com/office/drawing/2014/main" id="{4C2A35A1-661F-4B05-AECC-CEE625C62EE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5BADF81-7C64-4BC9-ADBF-33CAD6875B33}"/>
              </a:ext>
            </a:extLst>
          </p:cNvPr>
          <p:cNvSpPr>
            <a:spLocks noGrp="1"/>
          </p:cNvSpPr>
          <p:nvPr>
            <p:ph type="sldNum" sz="quarter" idx="12"/>
          </p:nvPr>
        </p:nvSpPr>
        <p:spPr/>
        <p:txBody>
          <a:bodyPr/>
          <a:lstStyle/>
          <a:p>
            <a:fld id="{21C8B39C-DBC4-4229-9ED2-90C5D4DD2811}" type="slidenum">
              <a:rPr lang="zh-CN" altLang="en-US" smtClean="0"/>
              <a:t>‹#›</a:t>
            </a:fld>
            <a:endParaRPr lang="zh-CN" altLang="en-US"/>
          </a:p>
        </p:txBody>
      </p:sp>
    </p:spTree>
    <p:extLst>
      <p:ext uri="{BB962C8B-B14F-4D97-AF65-F5344CB8AC3E}">
        <p14:creationId xmlns:p14="http://schemas.microsoft.com/office/powerpoint/2010/main" val="1522228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81912E-08B5-4E85-903E-FFBA0BDF547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28F5411-F68A-4401-8026-6EDF8D080227}"/>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08D9D2A5-0D41-42E6-833E-B5D62439DFBB}"/>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AFD68364-B2C7-4DE5-A09A-C35E06128F33}"/>
              </a:ext>
            </a:extLst>
          </p:cNvPr>
          <p:cNvSpPr>
            <a:spLocks noGrp="1"/>
          </p:cNvSpPr>
          <p:nvPr>
            <p:ph type="dt" sz="half" idx="10"/>
          </p:nvPr>
        </p:nvSpPr>
        <p:spPr/>
        <p:txBody>
          <a:bodyPr/>
          <a:lstStyle/>
          <a:p>
            <a:fld id="{62FB4E78-3BE1-45E3-A51E-559D0497B930}" type="datetimeFigureOut">
              <a:rPr lang="zh-CN" altLang="en-US" smtClean="0"/>
              <a:t>2025/5/13</a:t>
            </a:fld>
            <a:endParaRPr lang="zh-CN" altLang="en-US"/>
          </a:p>
        </p:txBody>
      </p:sp>
      <p:sp>
        <p:nvSpPr>
          <p:cNvPr id="6" name="页脚占位符 5">
            <a:extLst>
              <a:ext uri="{FF2B5EF4-FFF2-40B4-BE49-F238E27FC236}">
                <a16:creationId xmlns:a16="http://schemas.microsoft.com/office/drawing/2014/main" id="{2F99BA65-0FA2-44C2-81E4-41AD7141CDD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06F806D-5266-4AA2-BB68-CF6646ADBD14}"/>
              </a:ext>
            </a:extLst>
          </p:cNvPr>
          <p:cNvSpPr>
            <a:spLocks noGrp="1"/>
          </p:cNvSpPr>
          <p:nvPr>
            <p:ph type="sldNum" sz="quarter" idx="12"/>
          </p:nvPr>
        </p:nvSpPr>
        <p:spPr/>
        <p:txBody>
          <a:bodyPr/>
          <a:lstStyle/>
          <a:p>
            <a:fld id="{21C8B39C-DBC4-4229-9ED2-90C5D4DD2811}" type="slidenum">
              <a:rPr lang="zh-CN" altLang="en-US" smtClean="0"/>
              <a:t>‹#›</a:t>
            </a:fld>
            <a:endParaRPr lang="zh-CN" altLang="en-US"/>
          </a:p>
        </p:txBody>
      </p:sp>
    </p:spTree>
    <p:extLst>
      <p:ext uri="{BB962C8B-B14F-4D97-AF65-F5344CB8AC3E}">
        <p14:creationId xmlns:p14="http://schemas.microsoft.com/office/powerpoint/2010/main" val="3127116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7A11533-55A3-441B-86F1-00390FD2F948}"/>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6A8C1C04-6280-4500-B635-A37F1BE2F5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C4537076-9311-4FE6-AF8A-EDF02C02D887}"/>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B16EFA63-67E8-4B1D-A191-ECAC057CFD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0C7957F9-8CEE-49F8-8973-33A3BCC2F4CD}"/>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7E05BA8D-BEE5-42A9-9BA2-1C5D57FEA8C0}"/>
              </a:ext>
            </a:extLst>
          </p:cNvPr>
          <p:cNvSpPr>
            <a:spLocks noGrp="1"/>
          </p:cNvSpPr>
          <p:nvPr>
            <p:ph type="dt" sz="half" idx="10"/>
          </p:nvPr>
        </p:nvSpPr>
        <p:spPr/>
        <p:txBody>
          <a:bodyPr/>
          <a:lstStyle/>
          <a:p>
            <a:fld id="{62FB4E78-3BE1-45E3-A51E-559D0497B930}" type="datetimeFigureOut">
              <a:rPr lang="zh-CN" altLang="en-US" smtClean="0"/>
              <a:t>2025/5/13</a:t>
            </a:fld>
            <a:endParaRPr lang="zh-CN" altLang="en-US"/>
          </a:p>
        </p:txBody>
      </p:sp>
      <p:sp>
        <p:nvSpPr>
          <p:cNvPr id="8" name="页脚占位符 7">
            <a:extLst>
              <a:ext uri="{FF2B5EF4-FFF2-40B4-BE49-F238E27FC236}">
                <a16:creationId xmlns:a16="http://schemas.microsoft.com/office/drawing/2014/main" id="{B325D2D4-1D06-4E9A-B2E1-F16869734664}"/>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D84ECCBA-D466-44D5-888D-8A6675268D08}"/>
              </a:ext>
            </a:extLst>
          </p:cNvPr>
          <p:cNvSpPr>
            <a:spLocks noGrp="1"/>
          </p:cNvSpPr>
          <p:nvPr>
            <p:ph type="sldNum" sz="quarter" idx="12"/>
          </p:nvPr>
        </p:nvSpPr>
        <p:spPr/>
        <p:txBody>
          <a:bodyPr/>
          <a:lstStyle/>
          <a:p>
            <a:fld id="{21C8B39C-DBC4-4229-9ED2-90C5D4DD2811}" type="slidenum">
              <a:rPr lang="zh-CN" altLang="en-US" smtClean="0"/>
              <a:t>‹#›</a:t>
            </a:fld>
            <a:endParaRPr lang="zh-CN" altLang="en-US"/>
          </a:p>
        </p:txBody>
      </p:sp>
    </p:spTree>
    <p:extLst>
      <p:ext uri="{BB962C8B-B14F-4D97-AF65-F5344CB8AC3E}">
        <p14:creationId xmlns:p14="http://schemas.microsoft.com/office/powerpoint/2010/main" val="43682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D4DC999-130C-411C-8184-9F80BF4AB0A2}"/>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C4ADF64A-F51C-4DBB-B27B-84FF0FC285CC}"/>
              </a:ext>
            </a:extLst>
          </p:cNvPr>
          <p:cNvSpPr>
            <a:spLocks noGrp="1"/>
          </p:cNvSpPr>
          <p:nvPr>
            <p:ph type="dt" sz="half" idx="10"/>
          </p:nvPr>
        </p:nvSpPr>
        <p:spPr/>
        <p:txBody>
          <a:bodyPr/>
          <a:lstStyle/>
          <a:p>
            <a:fld id="{62FB4E78-3BE1-45E3-A51E-559D0497B930}" type="datetimeFigureOut">
              <a:rPr lang="zh-CN" altLang="en-US" smtClean="0"/>
              <a:t>2025/5/13</a:t>
            </a:fld>
            <a:endParaRPr lang="zh-CN" altLang="en-US"/>
          </a:p>
        </p:txBody>
      </p:sp>
      <p:sp>
        <p:nvSpPr>
          <p:cNvPr id="4" name="页脚占位符 3">
            <a:extLst>
              <a:ext uri="{FF2B5EF4-FFF2-40B4-BE49-F238E27FC236}">
                <a16:creationId xmlns:a16="http://schemas.microsoft.com/office/drawing/2014/main" id="{80076D10-E35F-4337-BC74-157156460B9D}"/>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1521214A-4451-4A1C-BACB-08427E275847}"/>
              </a:ext>
            </a:extLst>
          </p:cNvPr>
          <p:cNvSpPr>
            <a:spLocks noGrp="1"/>
          </p:cNvSpPr>
          <p:nvPr>
            <p:ph type="sldNum" sz="quarter" idx="12"/>
          </p:nvPr>
        </p:nvSpPr>
        <p:spPr/>
        <p:txBody>
          <a:bodyPr/>
          <a:lstStyle/>
          <a:p>
            <a:fld id="{21C8B39C-DBC4-4229-9ED2-90C5D4DD2811}" type="slidenum">
              <a:rPr lang="zh-CN" altLang="en-US" smtClean="0"/>
              <a:t>‹#›</a:t>
            </a:fld>
            <a:endParaRPr lang="zh-CN" altLang="en-US"/>
          </a:p>
        </p:txBody>
      </p:sp>
    </p:spTree>
    <p:extLst>
      <p:ext uri="{BB962C8B-B14F-4D97-AF65-F5344CB8AC3E}">
        <p14:creationId xmlns:p14="http://schemas.microsoft.com/office/powerpoint/2010/main" val="34724308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F41465F-C33F-4D20-8017-DFB8BCC23F39}"/>
              </a:ext>
            </a:extLst>
          </p:cNvPr>
          <p:cNvSpPr>
            <a:spLocks noGrp="1"/>
          </p:cNvSpPr>
          <p:nvPr>
            <p:ph type="dt" sz="half" idx="10"/>
          </p:nvPr>
        </p:nvSpPr>
        <p:spPr/>
        <p:txBody>
          <a:bodyPr/>
          <a:lstStyle/>
          <a:p>
            <a:fld id="{62FB4E78-3BE1-45E3-A51E-559D0497B930}" type="datetimeFigureOut">
              <a:rPr lang="zh-CN" altLang="en-US" smtClean="0"/>
              <a:t>2025/5/13</a:t>
            </a:fld>
            <a:endParaRPr lang="zh-CN" altLang="en-US"/>
          </a:p>
        </p:txBody>
      </p:sp>
      <p:sp>
        <p:nvSpPr>
          <p:cNvPr id="3" name="页脚占位符 2">
            <a:extLst>
              <a:ext uri="{FF2B5EF4-FFF2-40B4-BE49-F238E27FC236}">
                <a16:creationId xmlns:a16="http://schemas.microsoft.com/office/drawing/2014/main" id="{684FB55F-D649-40B3-9266-A39DCC690AD5}"/>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C1FB102C-D165-4498-A881-8CCE57780708}"/>
              </a:ext>
            </a:extLst>
          </p:cNvPr>
          <p:cNvSpPr>
            <a:spLocks noGrp="1"/>
          </p:cNvSpPr>
          <p:nvPr>
            <p:ph type="sldNum" sz="quarter" idx="12"/>
          </p:nvPr>
        </p:nvSpPr>
        <p:spPr/>
        <p:txBody>
          <a:bodyPr/>
          <a:lstStyle/>
          <a:p>
            <a:fld id="{21C8B39C-DBC4-4229-9ED2-90C5D4DD2811}" type="slidenum">
              <a:rPr lang="zh-CN" altLang="en-US" smtClean="0"/>
              <a:t>‹#›</a:t>
            </a:fld>
            <a:endParaRPr lang="zh-CN" altLang="en-US"/>
          </a:p>
        </p:txBody>
      </p:sp>
    </p:spTree>
    <p:extLst>
      <p:ext uri="{BB962C8B-B14F-4D97-AF65-F5344CB8AC3E}">
        <p14:creationId xmlns:p14="http://schemas.microsoft.com/office/powerpoint/2010/main" val="17431011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78BE07A-0B4D-4960-8F6F-CAB2E6E26A8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181B0B6E-6754-4420-8C33-AC86CAEB45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B22C385B-0B25-4E4C-8659-DA608215AE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CA2EBC2-5098-4FD7-A866-A9DFBC6C8557}"/>
              </a:ext>
            </a:extLst>
          </p:cNvPr>
          <p:cNvSpPr>
            <a:spLocks noGrp="1"/>
          </p:cNvSpPr>
          <p:nvPr>
            <p:ph type="dt" sz="half" idx="10"/>
          </p:nvPr>
        </p:nvSpPr>
        <p:spPr/>
        <p:txBody>
          <a:bodyPr/>
          <a:lstStyle/>
          <a:p>
            <a:fld id="{62FB4E78-3BE1-45E3-A51E-559D0497B930}" type="datetimeFigureOut">
              <a:rPr lang="zh-CN" altLang="en-US" smtClean="0"/>
              <a:t>2025/5/13</a:t>
            </a:fld>
            <a:endParaRPr lang="zh-CN" altLang="en-US"/>
          </a:p>
        </p:txBody>
      </p:sp>
      <p:sp>
        <p:nvSpPr>
          <p:cNvPr id="6" name="页脚占位符 5">
            <a:extLst>
              <a:ext uri="{FF2B5EF4-FFF2-40B4-BE49-F238E27FC236}">
                <a16:creationId xmlns:a16="http://schemas.microsoft.com/office/drawing/2014/main" id="{EC957756-70B6-4A01-99C5-6D0A2E57859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3E9ADDF-E68E-48DD-BE47-8C4122AC1451}"/>
              </a:ext>
            </a:extLst>
          </p:cNvPr>
          <p:cNvSpPr>
            <a:spLocks noGrp="1"/>
          </p:cNvSpPr>
          <p:nvPr>
            <p:ph type="sldNum" sz="quarter" idx="12"/>
          </p:nvPr>
        </p:nvSpPr>
        <p:spPr/>
        <p:txBody>
          <a:bodyPr/>
          <a:lstStyle/>
          <a:p>
            <a:fld id="{21C8B39C-DBC4-4229-9ED2-90C5D4DD2811}" type="slidenum">
              <a:rPr lang="zh-CN" altLang="en-US" smtClean="0"/>
              <a:t>‹#›</a:t>
            </a:fld>
            <a:endParaRPr lang="zh-CN" altLang="en-US"/>
          </a:p>
        </p:txBody>
      </p:sp>
    </p:spTree>
    <p:extLst>
      <p:ext uri="{BB962C8B-B14F-4D97-AF65-F5344CB8AC3E}">
        <p14:creationId xmlns:p14="http://schemas.microsoft.com/office/powerpoint/2010/main" val="35536436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8177FFA-FC46-40B1-8BFA-0F303EC888F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D6C9DFB9-202D-4A46-A004-3408BC8AD67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69E8E976-E549-4C36-AA60-32935A6C9F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DF2968C-7766-4F43-BDD8-0D7B398E54BB}"/>
              </a:ext>
            </a:extLst>
          </p:cNvPr>
          <p:cNvSpPr>
            <a:spLocks noGrp="1"/>
          </p:cNvSpPr>
          <p:nvPr>
            <p:ph type="dt" sz="half" idx="10"/>
          </p:nvPr>
        </p:nvSpPr>
        <p:spPr/>
        <p:txBody>
          <a:bodyPr/>
          <a:lstStyle/>
          <a:p>
            <a:fld id="{62FB4E78-3BE1-45E3-A51E-559D0497B930}" type="datetimeFigureOut">
              <a:rPr lang="zh-CN" altLang="en-US" smtClean="0"/>
              <a:t>2025/5/13</a:t>
            </a:fld>
            <a:endParaRPr lang="zh-CN" altLang="en-US"/>
          </a:p>
        </p:txBody>
      </p:sp>
      <p:sp>
        <p:nvSpPr>
          <p:cNvPr id="6" name="页脚占位符 5">
            <a:extLst>
              <a:ext uri="{FF2B5EF4-FFF2-40B4-BE49-F238E27FC236}">
                <a16:creationId xmlns:a16="http://schemas.microsoft.com/office/drawing/2014/main" id="{6844E3C0-6FE0-46BC-816D-5B440818303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848525B-8C0B-47DA-8F05-DA4A3666AA9A}"/>
              </a:ext>
            </a:extLst>
          </p:cNvPr>
          <p:cNvSpPr>
            <a:spLocks noGrp="1"/>
          </p:cNvSpPr>
          <p:nvPr>
            <p:ph type="sldNum" sz="quarter" idx="12"/>
          </p:nvPr>
        </p:nvSpPr>
        <p:spPr/>
        <p:txBody>
          <a:bodyPr/>
          <a:lstStyle/>
          <a:p>
            <a:fld id="{21C8B39C-DBC4-4229-9ED2-90C5D4DD2811}" type="slidenum">
              <a:rPr lang="zh-CN" altLang="en-US" smtClean="0"/>
              <a:t>‹#›</a:t>
            </a:fld>
            <a:endParaRPr lang="zh-CN" altLang="en-US"/>
          </a:p>
        </p:txBody>
      </p:sp>
    </p:spTree>
    <p:extLst>
      <p:ext uri="{BB962C8B-B14F-4D97-AF65-F5344CB8AC3E}">
        <p14:creationId xmlns:p14="http://schemas.microsoft.com/office/powerpoint/2010/main" val="1820837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1.jp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7824203E-F957-46FD-887E-D751ECB2904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783F71CD-DF7A-42F3-AD6A-057DC5B514C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6460FC1-10F5-4450-A4EB-83CC0C09306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FB4E78-3BE1-45E3-A51E-559D0497B930}" type="datetimeFigureOut">
              <a:rPr lang="zh-CN" altLang="en-US" smtClean="0"/>
              <a:t>2025/5/13</a:t>
            </a:fld>
            <a:endParaRPr lang="zh-CN" altLang="en-US"/>
          </a:p>
        </p:txBody>
      </p:sp>
      <p:sp>
        <p:nvSpPr>
          <p:cNvPr id="5" name="页脚占位符 4">
            <a:extLst>
              <a:ext uri="{FF2B5EF4-FFF2-40B4-BE49-F238E27FC236}">
                <a16:creationId xmlns:a16="http://schemas.microsoft.com/office/drawing/2014/main" id="{F9F1D0FE-68FA-46A6-A6F4-190507F9393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E74EE3AF-77F4-487A-AEA6-C64A9DF4E4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C8B39C-DBC4-4229-9ED2-90C5D4DD2811}" type="slidenum">
              <a:rPr lang="zh-CN" altLang="en-US" smtClean="0"/>
              <a:t>‹#›</a:t>
            </a:fld>
            <a:endParaRPr lang="zh-CN" altLang="en-US"/>
          </a:p>
        </p:txBody>
      </p:sp>
    </p:spTree>
    <p:extLst>
      <p:ext uri="{BB962C8B-B14F-4D97-AF65-F5344CB8AC3E}">
        <p14:creationId xmlns:p14="http://schemas.microsoft.com/office/powerpoint/2010/main" val="3799025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13250BFB-6842-4550-8ACD-14EEB28874F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76CB43CA-F4E0-4724-B28F-0C8F5BC3B1E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2FFE200A-211A-49AB-91F4-BE7C8E3234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EA4993-B27E-44D4-9990-3BDDC90CACCA}" type="datetimeFigureOut">
              <a:rPr lang="zh-CN" altLang="en-US" smtClean="0"/>
              <a:t>2025/5/13</a:t>
            </a:fld>
            <a:endParaRPr lang="zh-CN" altLang="en-US"/>
          </a:p>
        </p:txBody>
      </p:sp>
      <p:sp>
        <p:nvSpPr>
          <p:cNvPr id="5" name="页脚占位符 4">
            <a:extLst>
              <a:ext uri="{FF2B5EF4-FFF2-40B4-BE49-F238E27FC236}">
                <a16:creationId xmlns:a16="http://schemas.microsoft.com/office/drawing/2014/main" id="{25DD472B-1202-4E63-A2D5-5F17C4BAEE6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171391A-1EDC-456F-9877-186A9E3CA0D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13ED08-4202-412F-BB19-71839796AD5A}" type="slidenum">
              <a:rPr lang="zh-CN" altLang="en-US" smtClean="0"/>
              <a:t>‹#›</a:t>
            </a:fld>
            <a:endParaRPr lang="zh-CN" altLang="en-US"/>
          </a:p>
        </p:txBody>
      </p:sp>
    </p:spTree>
    <p:extLst>
      <p:ext uri="{BB962C8B-B14F-4D97-AF65-F5344CB8AC3E}">
        <p14:creationId xmlns:p14="http://schemas.microsoft.com/office/powerpoint/2010/main" val="11172904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24.xml"/><Relationship Id="rId4" Type="http://schemas.openxmlformats.org/officeDocument/2006/relationships/image" Target="../media/image1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15.xml"/></Relationships>
</file>

<file path=ppt/slides/_rels/slide5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3.xml"/></Relationships>
</file>

<file path=ppt/slides/_rels/slide5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3.xml"/></Relationships>
</file>

<file path=ppt/slides/_rels/slide56.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3.xml"/></Relationships>
</file>

<file path=ppt/slides/_rels/slide57.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472DAF-581B-499F-B4A5-25C9815CEFCC}"/>
              </a:ext>
            </a:extLst>
          </p:cNvPr>
          <p:cNvSpPr>
            <a:spLocks noGrp="1"/>
          </p:cNvSpPr>
          <p:nvPr>
            <p:ph type="ctrTitle"/>
          </p:nvPr>
        </p:nvSpPr>
        <p:spPr>
          <a:xfrm>
            <a:off x="361043" y="1741799"/>
            <a:ext cx="11329209" cy="2689523"/>
          </a:xfrm>
        </p:spPr>
        <p:txBody>
          <a:bodyPr>
            <a:normAutofit fontScale="90000"/>
          </a:bodyPr>
          <a:lstStyle/>
          <a:p>
            <a:br>
              <a:rPr lang="en-US" altLang="zh-CN" sz="6600" dirty="0">
                <a:latin typeface="宋体" panose="02010600030101010101" pitchFamily="2" charset="-122"/>
                <a:ea typeface="宋体" panose="02010600030101010101" pitchFamily="2" charset="-122"/>
              </a:rPr>
            </a:br>
            <a:r>
              <a:rPr lang="zh-CN" altLang="en-US" sz="6600" dirty="0">
                <a:latin typeface="宋体" panose="02010600030101010101" pitchFamily="2" charset="-122"/>
                <a:ea typeface="宋体" panose="02010600030101010101" pitchFamily="2" charset="-122"/>
              </a:rPr>
              <a:t>第十讲：社会主义建设在探索中曲折发展</a:t>
            </a:r>
            <a:br>
              <a:rPr lang="zh-CN" altLang="en-US" sz="6600" dirty="0">
                <a:latin typeface="宋体" panose="02010600030101010101" pitchFamily="2" charset="-122"/>
                <a:ea typeface="宋体" panose="02010600030101010101" pitchFamily="2" charset="-122"/>
              </a:rPr>
            </a:br>
            <a:endParaRPr lang="zh-CN" altLang="en-US" sz="660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17564655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0831435-1F58-4000-9208-0FD2FEB97FCB}"/>
              </a:ext>
            </a:extLst>
          </p:cNvPr>
          <p:cNvSpPr>
            <a:spLocks noGrp="1"/>
          </p:cNvSpPr>
          <p:nvPr>
            <p:ph type="title"/>
          </p:nvPr>
        </p:nvSpPr>
        <p:spPr/>
        <p:txBody>
          <a:bodyPr/>
          <a:lstStyle/>
          <a:p>
            <a:r>
              <a:rPr lang="zh-CN" altLang="zh-CN" sz="4400" dirty="0">
                <a:effectLst/>
                <a:ea typeface="宋体" panose="02010600030101010101" pitchFamily="2" charset="-122"/>
                <a:cs typeface="Times New Roman" panose="02020603050405020304" pitchFamily="18" charset="0"/>
              </a:rPr>
              <a:t>八大的</a:t>
            </a:r>
            <a:r>
              <a:rPr lang="zh-CN" altLang="en-US" sz="4400" dirty="0">
                <a:effectLst/>
                <a:ea typeface="宋体" panose="02010600030101010101" pitchFamily="2" charset="-122"/>
                <a:cs typeface="Times New Roman" panose="02020603050405020304" pitchFamily="18" charset="0"/>
              </a:rPr>
              <a:t>遗产</a:t>
            </a:r>
            <a:endParaRPr lang="zh-CN" altLang="en-US" dirty="0"/>
          </a:p>
        </p:txBody>
      </p:sp>
      <p:sp>
        <p:nvSpPr>
          <p:cNvPr id="3" name="内容占位符 2">
            <a:extLst>
              <a:ext uri="{FF2B5EF4-FFF2-40B4-BE49-F238E27FC236}">
                <a16:creationId xmlns:a16="http://schemas.microsoft.com/office/drawing/2014/main" id="{B632E20C-EAB8-48A1-9C91-AD332CF95F20}"/>
              </a:ext>
            </a:extLst>
          </p:cNvPr>
          <p:cNvSpPr>
            <a:spLocks noGrp="1"/>
          </p:cNvSpPr>
          <p:nvPr>
            <p:ph idx="1"/>
          </p:nvPr>
        </p:nvSpPr>
        <p:spPr/>
        <p:txBody>
          <a:bodyPr/>
          <a:lstStyle/>
          <a:p>
            <a:r>
              <a:rPr lang="zh-CN" altLang="en-US" dirty="0">
                <a:latin typeface="宋体" panose="02010600030101010101" pitchFamily="2" charset="-122"/>
                <a:ea typeface="宋体" panose="02010600030101010101" pitchFamily="2" charset="-122"/>
              </a:rPr>
              <a:t>一是明确社会主义主要矛盾与任务。</a:t>
            </a:r>
            <a:endParaRPr lang="en-US" altLang="zh-CN" dirty="0">
              <a:latin typeface="宋体" panose="02010600030101010101" pitchFamily="2" charset="-122"/>
              <a:ea typeface="宋体" panose="02010600030101010101" pitchFamily="2" charset="-122"/>
            </a:endParaRPr>
          </a:p>
          <a:p>
            <a:pPr marL="0" indent="0">
              <a:buNone/>
            </a:pPr>
            <a:r>
              <a:rPr lang="zh-CN" altLang="en-US" dirty="0">
                <a:latin typeface="宋体" panose="02010600030101010101" pitchFamily="2" charset="-122"/>
                <a:ea typeface="宋体" panose="02010600030101010101" pitchFamily="2" charset="-122"/>
              </a:rPr>
              <a:t>“先进生产关系与落后生产力的矛盾”</a:t>
            </a:r>
            <a:endParaRPr lang="en-US" altLang="zh-CN" dirty="0">
              <a:latin typeface="宋体" panose="02010600030101010101" pitchFamily="2" charset="-122"/>
              <a:ea typeface="宋体" panose="02010600030101010101" pitchFamily="2" charset="-122"/>
            </a:endParaRPr>
          </a:p>
          <a:p>
            <a:pPr marL="0" indent="0">
              <a:buNone/>
            </a:pPr>
            <a:r>
              <a:rPr lang="zh-CN" altLang="en-US" dirty="0">
                <a:latin typeface="宋体" panose="02010600030101010101" pitchFamily="2" charset="-122"/>
                <a:ea typeface="宋体" panose="02010600030101010101" pitchFamily="2" charset="-122"/>
              </a:rPr>
              <a:t>适合生产力水平</a:t>
            </a:r>
            <a:r>
              <a:rPr lang="en-US" altLang="zh-CN" dirty="0">
                <a:latin typeface="宋体" panose="02010600030101010101" pitchFamily="2" charset="-122"/>
                <a:ea typeface="宋体" panose="02010600030101010101" pitchFamily="2" charset="-122"/>
              </a:rPr>
              <a:t>vs</a:t>
            </a:r>
            <a:r>
              <a:rPr lang="zh-CN" altLang="en-US" dirty="0">
                <a:latin typeface="宋体" panose="02010600030101010101" pitchFamily="2" charset="-122"/>
                <a:ea typeface="宋体" panose="02010600030101010101" pitchFamily="2" charset="-122"/>
              </a:rPr>
              <a:t>超越生产力水平。</a:t>
            </a:r>
            <a:endParaRPr lang="en-US" altLang="zh-CN" dirty="0">
              <a:latin typeface="宋体" panose="02010600030101010101" pitchFamily="2" charset="-122"/>
              <a:ea typeface="宋体" panose="02010600030101010101" pitchFamily="2" charset="-122"/>
            </a:endParaRPr>
          </a:p>
          <a:p>
            <a:pPr marL="0" indent="0">
              <a:buNone/>
            </a:pPr>
            <a:r>
              <a:rPr lang="zh-CN" altLang="en-US" dirty="0">
                <a:latin typeface="宋体" panose="02010600030101010101" pitchFamily="2" charset="-122"/>
                <a:ea typeface="宋体" panose="02010600030101010101" pitchFamily="2" charset="-122"/>
              </a:rPr>
              <a:t>衡量生产关系的先进与否是不是越大、越公就越先进？</a:t>
            </a:r>
            <a:endParaRPr lang="en-US" altLang="zh-CN" dirty="0">
              <a:latin typeface="宋体" panose="02010600030101010101" pitchFamily="2" charset="-122"/>
              <a:ea typeface="宋体" panose="02010600030101010101" pitchFamily="2" charset="-122"/>
            </a:endParaRPr>
          </a:p>
          <a:p>
            <a:pPr marL="0" indent="0">
              <a:buNone/>
            </a:pPr>
            <a:r>
              <a:rPr lang="zh-CN" altLang="en-US" dirty="0">
                <a:latin typeface="宋体" panose="02010600030101010101" pitchFamily="2" charset="-122"/>
                <a:ea typeface="宋体" panose="02010600030101010101" pitchFamily="2" charset="-122"/>
              </a:rPr>
              <a:t>脱离了生产力状况，是没有什么“先进”生产关系和制度的。</a:t>
            </a:r>
          </a:p>
        </p:txBody>
      </p:sp>
    </p:spTree>
    <p:extLst>
      <p:ext uri="{BB962C8B-B14F-4D97-AF65-F5344CB8AC3E}">
        <p14:creationId xmlns:p14="http://schemas.microsoft.com/office/powerpoint/2010/main" val="39698108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26691BD-8B5F-4AA2-BA3D-A38E37DEEDFD}"/>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C59C61A2-7159-4A65-A130-87CE8A55DD04}"/>
              </a:ext>
            </a:extLst>
          </p:cNvPr>
          <p:cNvSpPr>
            <a:spLocks noGrp="1"/>
          </p:cNvSpPr>
          <p:nvPr>
            <p:ph idx="1"/>
          </p:nvPr>
        </p:nvSpPr>
        <p:spPr/>
        <p:txBody>
          <a:bodyPr/>
          <a:lstStyle/>
          <a:p>
            <a:r>
              <a:rPr lang="zh-CN" altLang="en-US" dirty="0">
                <a:latin typeface="宋体" panose="02010600030101010101" pitchFamily="2" charset="-122"/>
                <a:ea typeface="宋体" panose="02010600030101010101" pitchFamily="2" charset="-122"/>
              </a:rPr>
              <a:t>二是确定既反保守又反冒进在综合平衡中稳步前进的经济发展的方针。</a:t>
            </a:r>
            <a:endParaRPr lang="en-US" altLang="zh-CN" dirty="0">
              <a:latin typeface="宋体" panose="02010600030101010101" pitchFamily="2" charset="-122"/>
              <a:ea typeface="宋体" panose="02010600030101010101" pitchFamily="2" charset="-122"/>
            </a:endParaRPr>
          </a:p>
          <a:p>
            <a:pPr marL="0" indent="0">
              <a:buNone/>
            </a:pPr>
            <a:r>
              <a:rPr lang="en-US" altLang="zh-CN" dirty="0">
                <a:latin typeface="宋体" panose="02010600030101010101" pitchFamily="2" charset="-122"/>
                <a:ea typeface="宋体" panose="02010600030101010101" pitchFamily="2" charset="-122"/>
              </a:rPr>
              <a:t>1957</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6</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20</a:t>
            </a:r>
            <a:r>
              <a:rPr lang="zh-CN" altLang="en-US" dirty="0">
                <a:latin typeface="宋体" panose="02010600030101010101" pitchFamily="2" charset="-122"/>
                <a:ea typeface="宋体" panose="02010600030101010101" pitchFamily="2" charset="-122"/>
              </a:rPr>
              <a:t>日，</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人民日报</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发表经刘少奇等人修改过的</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要反对保守主义，也要反对急躁情绪</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的社论，毛在报上批“不看了”。</a:t>
            </a:r>
          </a:p>
        </p:txBody>
      </p:sp>
    </p:spTree>
    <p:extLst>
      <p:ext uri="{BB962C8B-B14F-4D97-AF65-F5344CB8AC3E}">
        <p14:creationId xmlns:p14="http://schemas.microsoft.com/office/powerpoint/2010/main" val="32604343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B83E830-8323-4F8C-A121-C343B7B0D7D1}"/>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577FECEF-B8F2-4B4D-B42D-01A85ADB3FE4}"/>
              </a:ext>
            </a:extLst>
          </p:cNvPr>
          <p:cNvSpPr>
            <a:spLocks noGrp="1"/>
          </p:cNvSpPr>
          <p:nvPr>
            <p:ph idx="1"/>
          </p:nvPr>
        </p:nvSpPr>
        <p:spPr/>
        <p:txBody>
          <a:bodyPr/>
          <a:lstStyle/>
          <a:p>
            <a:r>
              <a:rPr lang="zh-CN" altLang="zh-CN" sz="2800" dirty="0">
                <a:effectLst/>
                <a:latin typeface="宋体" panose="02010600030101010101" pitchFamily="2" charset="-122"/>
                <a:ea typeface="宋体" panose="02010600030101010101" pitchFamily="2" charset="-122"/>
                <a:cs typeface="Times New Roman" panose="02020603050405020304" pitchFamily="18" charset="0"/>
              </a:rPr>
              <a:t>三是扩大民主健全法制，加强执政党建设。反对个人崇拜，</a:t>
            </a:r>
            <a:r>
              <a:rPr lang="zh-CN" altLang="en-US" sz="2800" dirty="0">
                <a:effectLst/>
                <a:latin typeface="宋体" panose="02010600030101010101" pitchFamily="2" charset="-122"/>
                <a:ea typeface="宋体" panose="02010600030101010101" pitchFamily="2" charset="-122"/>
                <a:cs typeface="Times New Roman" panose="02020603050405020304" pitchFamily="18" charset="0"/>
              </a:rPr>
              <a:t>未</a:t>
            </a:r>
            <a:r>
              <a:rPr lang="zh-CN" altLang="zh-CN" sz="2800" dirty="0">
                <a:effectLst/>
                <a:latin typeface="宋体" panose="02010600030101010101" pitchFamily="2" charset="-122"/>
                <a:ea typeface="宋体" panose="02010600030101010101" pitchFamily="2" charset="-122"/>
                <a:cs typeface="Times New Roman" panose="02020603050405020304" pitchFamily="18" charset="0"/>
              </a:rPr>
              <a:t>提毛泽东思想。</a:t>
            </a:r>
            <a:endParaRPr lang="en-US" altLang="zh-CN" sz="2800" dirty="0">
              <a:effectLst/>
              <a:latin typeface="宋体" panose="02010600030101010101" pitchFamily="2" charset="-122"/>
              <a:ea typeface="宋体" panose="02010600030101010101" pitchFamily="2" charset="-122"/>
              <a:cs typeface="Times New Roman" panose="02020603050405020304" pitchFamily="18" charset="0"/>
            </a:endParaRPr>
          </a:p>
          <a:p>
            <a:pPr marL="0" indent="0">
              <a:buNone/>
            </a:pPr>
            <a:r>
              <a:rPr lang="zh-CN" altLang="en-US" dirty="0">
                <a:latin typeface="宋体" panose="02010600030101010101" pitchFamily="2" charset="-122"/>
                <a:ea typeface="宋体" panose="02010600030101010101" pitchFamily="2" charset="-122"/>
              </a:rPr>
              <a:t>民主与集中（党代表常任制）</a:t>
            </a:r>
            <a:endParaRPr lang="en-US" altLang="zh-CN" dirty="0">
              <a:latin typeface="宋体" panose="02010600030101010101" pitchFamily="2" charset="-122"/>
              <a:ea typeface="宋体" panose="02010600030101010101" pitchFamily="2" charset="-122"/>
            </a:endParaRPr>
          </a:p>
          <a:p>
            <a:pPr marL="0" indent="0">
              <a:buNone/>
            </a:pPr>
            <a:r>
              <a:rPr lang="zh-CN" altLang="en-US" dirty="0">
                <a:latin typeface="宋体" panose="02010600030101010101" pitchFamily="2" charset="-122"/>
                <a:ea typeface="宋体" panose="02010600030101010101" pitchFamily="2" charset="-122"/>
              </a:rPr>
              <a:t>反对个人崇拜问题（内外因素）</a:t>
            </a:r>
          </a:p>
        </p:txBody>
      </p:sp>
    </p:spTree>
    <p:extLst>
      <p:ext uri="{BB962C8B-B14F-4D97-AF65-F5344CB8AC3E}">
        <p14:creationId xmlns:p14="http://schemas.microsoft.com/office/powerpoint/2010/main" val="42224774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D49D44E1-2948-4F91-9579-F476CBC8E77B}"/>
              </a:ext>
            </a:extLst>
          </p:cNvPr>
          <p:cNvSpPr>
            <a:spLocks noGrp="1" noChangeArrowheads="1"/>
          </p:cNvSpPr>
          <p:nvPr>
            <p:ph type="title"/>
          </p:nvPr>
        </p:nvSpPr>
        <p:spPr>
          <a:xfrm>
            <a:off x="82061" y="186397"/>
            <a:ext cx="8229600" cy="609600"/>
          </a:xfrm>
        </p:spPr>
        <p:txBody>
          <a:bodyPr>
            <a:normAutofit fontScale="90000"/>
          </a:bodyPr>
          <a:lstStyle/>
          <a:p>
            <a:pPr algn="ctr" eaLnBrk="1" hangingPunct="1"/>
            <a:r>
              <a:rPr lang="zh-CN" altLang="zh-CN" sz="3800" dirty="0">
                <a:latin typeface="宋体" panose="02010600030101010101" pitchFamily="2" charset="-122"/>
                <a:ea typeface="宋体" panose="02010600030101010101" pitchFamily="2" charset="-122"/>
              </a:rPr>
              <a:t>计划经济体制确立</a:t>
            </a:r>
          </a:p>
        </p:txBody>
      </p:sp>
      <p:sp>
        <p:nvSpPr>
          <p:cNvPr id="12291" name="Rectangle 3">
            <a:extLst>
              <a:ext uri="{FF2B5EF4-FFF2-40B4-BE49-F238E27FC236}">
                <a16:creationId xmlns:a16="http://schemas.microsoft.com/office/drawing/2014/main" id="{B23938EE-3BEC-49CE-AACD-0DD2C2F09551}"/>
              </a:ext>
            </a:extLst>
          </p:cNvPr>
          <p:cNvSpPr>
            <a:spLocks noGrp="1" noChangeArrowheads="1"/>
          </p:cNvSpPr>
          <p:nvPr>
            <p:ph type="body" idx="1"/>
          </p:nvPr>
        </p:nvSpPr>
        <p:spPr>
          <a:xfrm>
            <a:off x="1284849" y="990600"/>
            <a:ext cx="10316307" cy="5638800"/>
          </a:xfrm>
        </p:spPr>
        <p:txBody>
          <a:bodyPr/>
          <a:lstStyle/>
          <a:p>
            <a:pPr eaLnBrk="1" hangingPunct="1">
              <a:lnSpc>
                <a:spcPct val="90000"/>
              </a:lnSpc>
            </a:pPr>
            <a:r>
              <a:rPr lang="zh-CN" altLang="zh-CN" sz="2400" dirty="0">
                <a:latin typeface="宋体" panose="02010600030101010101" pitchFamily="2" charset="-122"/>
                <a:ea typeface="宋体" panose="02010600030101010101" pitchFamily="2" charset="-122"/>
              </a:rPr>
              <a:t>一是指令性与指导性相结合而以指令性计划为主的计划管理体制。1952年底国家计委成立。随后国务院各部、地方和企业成立相应计划管理部门，形成自上而下的计划体制。国家下达指令性计划，地方及企业必须完成。1953年国家计委统一管理、直接下达计划指标的产品115种，1956年增加380种，涵盖主要工业产品，占工业总产值的80%。“计划就是法律”。隔绝了市场。</a:t>
            </a:r>
          </a:p>
          <a:p>
            <a:pPr eaLnBrk="1" hangingPunct="1">
              <a:lnSpc>
                <a:spcPct val="90000"/>
              </a:lnSpc>
            </a:pPr>
            <a:r>
              <a:rPr lang="zh-CN" altLang="zh-CN" sz="2400" dirty="0">
                <a:latin typeface="宋体" panose="02010600030101010101" pitchFamily="2" charset="-122"/>
                <a:ea typeface="宋体" panose="02010600030101010101" pitchFamily="2" charset="-122"/>
              </a:rPr>
              <a:t>二是中央集权的财政和物资分配体制。形成中央、省市区、县三级财政体制，中央统一领导，分级管理，层层负责，绝大部分资金集中于中央。“一五”中央支配财力占75%，地方25%。此对应的是实行由中央统一分配物资的物资管理体制，国家计委统配通用物资，专用物资由主管部门平衡分配。1957年，统配、部管物资达532种。1953年实行“统存统贷”的信贷管理体制，信贷业务集中于人民银行系统，各级银行吸收的存款全部上交总行，各级银行发放贷款由总行核定，严格按计划发放。</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3">
            <a:extLst>
              <a:ext uri="{FF2B5EF4-FFF2-40B4-BE49-F238E27FC236}">
                <a16:creationId xmlns:a16="http://schemas.microsoft.com/office/drawing/2014/main" id="{4F4FE104-C858-4943-AFDE-473BBBB4D5CB}"/>
              </a:ext>
            </a:extLst>
          </p:cNvPr>
          <p:cNvSpPr>
            <a:spLocks noGrp="1" noChangeArrowheads="1"/>
          </p:cNvSpPr>
          <p:nvPr>
            <p:ph type="body" idx="1"/>
          </p:nvPr>
        </p:nvSpPr>
        <p:spPr>
          <a:xfrm>
            <a:off x="1270195" y="457200"/>
            <a:ext cx="9651609" cy="6400800"/>
          </a:xfrm>
        </p:spPr>
        <p:txBody>
          <a:bodyPr/>
          <a:lstStyle/>
          <a:p>
            <a:pPr eaLnBrk="1" hangingPunct="1">
              <a:lnSpc>
                <a:spcPct val="80000"/>
              </a:lnSpc>
            </a:pPr>
            <a:r>
              <a:rPr lang="zh-CN" altLang="zh-CN" sz="2400" dirty="0">
                <a:latin typeface="宋体" panose="02010600030101010101" pitchFamily="2" charset="-122"/>
                <a:ea typeface="宋体" panose="02010600030101010101" pitchFamily="2" charset="-122"/>
              </a:rPr>
              <a:t>三是中央各部为主的基本建设管理体制。重点建设项目中央直接管理，投资财政部拨款，中央主管部门负责财、人、物的调度和设计施工等。</a:t>
            </a:r>
            <a:endParaRPr lang="en-US" altLang="zh-CN" sz="2400" dirty="0">
              <a:latin typeface="宋体" panose="02010600030101010101" pitchFamily="2" charset="-122"/>
              <a:ea typeface="宋体" panose="02010600030101010101" pitchFamily="2" charset="-122"/>
            </a:endParaRPr>
          </a:p>
          <a:p>
            <a:pPr eaLnBrk="1" hangingPunct="1">
              <a:lnSpc>
                <a:spcPct val="80000"/>
              </a:lnSpc>
            </a:pPr>
            <a:r>
              <a:rPr lang="zh-CN" altLang="zh-CN" sz="2400" dirty="0">
                <a:latin typeface="宋体" panose="02010600030101010101" pitchFamily="2" charset="-122"/>
                <a:ea typeface="宋体" panose="02010600030101010101" pitchFamily="2" charset="-122"/>
              </a:rPr>
              <a:t>四是中央各部为主、地方部门为辅的工业管理体制。1957年中央各部直接管理大型骨干企业9300个，产值占全国49%。此为“条条”；其他由省市区和县相关部门管理，此为“块块”。国家对企业下达的指令性生产指标12项：总产值、主要产品产量、新产品试制、技术经济定额、成本降低率、成本降低额、职工总数、年底工人到达数、工资总额、平均工资、劳动生产率和利润。</a:t>
            </a:r>
          </a:p>
          <a:p>
            <a:pPr eaLnBrk="1" hangingPunct="1">
              <a:lnSpc>
                <a:spcPct val="80000"/>
              </a:lnSpc>
            </a:pPr>
            <a:r>
              <a:rPr lang="zh-CN" altLang="zh-CN" sz="2400" dirty="0">
                <a:latin typeface="宋体" panose="02010600030101010101" pitchFamily="2" charset="-122"/>
                <a:ea typeface="宋体" panose="02010600030101010101" pitchFamily="2" charset="-122"/>
              </a:rPr>
              <a:t>五是统包统配的劳动和等级工资体制。城市就业分配国家统一安排，任何单位不得在计划外增加或裁减职工，形成“铁饭碗”劳动体制，单位办“社会”。1956年国务院颁布工资改革方案，全国统一规定干部职工的工资标准、定级、升级等。干部共24级，工人8级等。与此同时，农民被“集体化”，进城就业务工无门，城乡二元体制形成。</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3">
            <a:extLst>
              <a:ext uri="{FF2B5EF4-FFF2-40B4-BE49-F238E27FC236}">
                <a16:creationId xmlns:a16="http://schemas.microsoft.com/office/drawing/2014/main" id="{A345018A-3855-4EB1-BCE8-50BE50542BEC}"/>
              </a:ext>
            </a:extLst>
          </p:cNvPr>
          <p:cNvSpPr>
            <a:spLocks noGrp="1" noChangeArrowheads="1"/>
          </p:cNvSpPr>
          <p:nvPr>
            <p:ph type="body" idx="1"/>
          </p:nvPr>
        </p:nvSpPr>
        <p:spPr>
          <a:xfrm>
            <a:off x="1685779" y="942535"/>
            <a:ext cx="9333914" cy="6248400"/>
          </a:xfrm>
        </p:spPr>
        <p:txBody>
          <a:bodyPr/>
          <a:lstStyle/>
          <a:p>
            <a:pPr eaLnBrk="1" hangingPunct="1"/>
            <a:r>
              <a:rPr lang="zh-CN" altLang="zh-CN" dirty="0">
                <a:latin typeface="宋体" panose="02010600030101010101" pitchFamily="2" charset="-122"/>
                <a:ea typeface="宋体" panose="02010600030101010101" pitchFamily="2" charset="-122"/>
              </a:rPr>
              <a:t>任何留恋计划经济体制的想法都缺乏理论与事实根据，任何试图恢复计划经济体制的做法都违背绝大多数人民的意志。但这绝不意味着我们建国初期选择计划经济体制就错了，几十年来对计划经济的探索就毫无意义了；更不意味着计划经济只有束缚经济活力的弊病而没有改变国家落后面貌的巨大作用，只有凭主观意志办事的失败教训而没有按客观经济规律办事的成功经验。（朱佳木：《如何看待毛泽东对计划经济的探索及其对社会主义市场经济的意义》，《中共党史研究》2007年第2期）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DE95B0D-690F-417B-89A1-6C466695150B}"/>
              </a:ext>
            </a:extLst>
          </p:cNvPr>
          <p:cNvSpPr>
            <a:spLocks noGrp="1"/>
          </p:cNvSpPr>
          <p:nvPr>
            <p:ph type="title"/>
          </p:nvPr>
        </p:nvSpPr>
        <p:spPr>
          <a:xfrm>
            <a:off x="2945886" y="2527108"/>
            <a:ext cx="7332907" cy="1325563"/>
          </a:xfrm>
        </p:spPr>
        <p:txBody>
          <a:bodyPr/>
          <a:lstStyle/>
          <a:p>
            <a:r>
              <a:rPr lang="zh-CN" altLang="en-US" dirty="0">
                <a:latin typeface="宋体" panose="02010600030101010101" pitchFamily="2" charset="-122"/>
                <a:ea typeface="宋体" panose="02010600030101010101" pitchFamily="2" charset="-122"/>
              </a:rPr>
              <a:t>二、探索中的严重曲折</a:t>
            </a:r>
          </a:p>
        </p:txBody>
      </p:sp>
    </p:spTree>
    <p:extLst>
      <p:ext uri="{BB962C8B-B14F-4D97-AF65-F5344CB8AC3E}">
        <p14:creationId xmlns:p14="http://schemas.microsoft.com/office/powerpoint/2010/main" val="20978810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499226-5659-47EA-A1A0-72990A7DA73F}"/>
              </a:ext>
            </a:extLst>
          </p:cNvPr>
          <p:cNvSpPr>
            <a:spLocks noGrp="1"/>
          </p:cNvSpPr>
          <p:nvPr>
            <p:ph type="title"/>
          </p:nvPr>
        </p:nvSpPr>
        <p:spPr>
          <a:xfrm>
            <a:off x="654326" y="101738"/>
            <a:ext cx="10515600" cy="1325563"/>
          </a:xfrm>
        </p:spPr>
        <p:txBody>
          <a:bodyPr/>
          <a:lstStyle/>
          <a:p>
            <a:r>
              <a:rPr lang="zh-CN" altLang="en-US" dirty="0">
                <a:latin typeface="宋体" panose="02010600030101010101" pitchFamily="2" charset="-122"/>
                <a:ea typeface="宋体" panose="02010600030101010101" pitchFamily="2" charset="-122"/>
              </a:rPr>
              <a:t>开门整风</a:t>
            </a:r>
          </a:p>
        </p:txBody>
      </p:sp>
      <p:sp>
        <p:nvSpPr>
          <p:cNvPr id="3" name="内容占位符 2">
            <a:extLst>
              <a:ext uri="{FF2B5EF4-FFF2-40B4-BE49-F238E27FC236}">
                <a16:creationId xmlns:a16="http://schemas.microsoft.com/office/drawing/2014/main" id="{EB167075-E944-429A-A432-E718B8E94368}"/>
              </a:ext>
            </a:extLst>
          </p:cNvPr>
          <p:cNvSpPr>
            <a:spLocks noGrp="1"/>
          </p:cNvSpPr>
          <p:nvPr>
            <p:ph idx="1"/>
          </p:nvPr>
        </p:nvSpPr>
        <p:spPr>
          <a:xfrm>
            <a:off x="708991" y="1427301"/>
            <a:ext cx="10515600" cy="4351338"/>
          </a:xfrm>
        </p:spPr>
        <p:txBody>
          <a:bodyPr/>
          <a:lstStyle/>
          <a:p>
            <a:r>
              <a:rPr lang="zh-CN" altLang="en-US" dirty="0">
                <a:latin typeface="宋体" panose="02010600030101010101" pitchFamily="2" charset="-122"/>
                <a:ea typeface="宋体" panose="02010600030101010101" pitchFamily="2" charset="-122"/>
              </a:rPr>
              <a:t>波匈事件</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苏联经验</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国家战略</a:t>
            </a:r>
            <a:endParaRPr lang="en-US" altLang="zh-CN" dirty="0">
              <a:latin typeface="宋体" panose="02010600030101010101" pitchFamily="2" charset="-122"/>
              <a:ea typeface="宋体" panose="02010600030101010101" pitchFamily="2" charset="-122"/>
            </a:endParaRPr>
          </a:p>
          <a:p>
            <a:r>
              <a:rPr lang="en-US" altLang="zh-CN" dirty="0">
                <a:latin typeface="宋体" panose="02010600030101010101" pitchFamily="2" charset="-122"/>
                <a:ea typeface="宋体" panose="02010600030101010101" pitchFamily="2" charset="-122"/>
              </a:rPr>
              <a:t>1956</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月，知识分子问题工作会议（两重性）</a:t>
            </a:r>
            <a:endParaRPr lang="en-US" altLang="zh-CN" dirty="0">
              <a:latin typeface="宋体" panose="02010600030101010101" pitchFamily="2" charset="-122"/>
              <a:ea typeface="宋体" panose="02010600030101010101" pitchFamily="2" charset="-122"/>
            </a:endParaRPr>
          </a:p>
          <a:p>
            <a:pPr marL="0" indent="0">
              <a:buNone/>
            </a:pPr>
            <a:r>
              <a:rPr lang="zh-CN" altLang="en-US" dirty="0">
                <a:latin typeface="宋体" panose="02010600030101010101" pitchFamily="2" charset="-122"/>
                <a:ea typeface="宋体" panose="02010600030101010101" pitchFamily="2" charset="-122"/>
              </a:rPr>
              <a:t>周恩来明确宣布 </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我国知识分子的“绝大多数已经成为国家工作人员 </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已经为社会主义服务 </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已经是工人阶级的一部分”。</a:t>
            </a: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月 </a:t>
            </a:r>
            <a:r>
              <a:rPr lang="en-US" altLang="zh-CN" dirty="0">
                <a:latin typeface="宋体" panose="02010600030101010101" pitchFamily="2" charset="-122"/>
                <a:ea typeface="宋体" panose="02010600030101010101" pitchFamily="2" charset="-122"/>
              </a:rPr>
              <a:t>24</a:t>
            </a:r>
            <a:r>
              <a:rPr lang="zh-CN" altLang="en-US" dirty="0">
                <a:latin typeface="宋体" panose="02010600030101010101" pitchFamily="2" charset="-122"/>
                <a:ea typeface="宋体" panose="02010600030101010101" pitchFamily="2" charset="-122"/>
              </a:rPr>
              <a:t>日中央政治局会议通过的</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中央关于知识分子问题的指示</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也指出</a:t>
            </a:r>
            <a:r>
              <a:rPr lang="en-US" altLang="zh-CN" dirty="0">
                <a:latin typeface="宋体" panose="02010600030101010101" pitchFamily="2" charset="-122"/>
                <a:ea typeface="宋体" panose="02010600030101010101" pitchFamily="2" charset="-122"/>
              </a:rPr>
              <a:t>: </a:t>
            </a:r>
            <a:r>
              <a:rPr lang="zh-CN" altLang="en-US" dirty="0">
                <a:latin typeface="宋体" panose="02010600030101010101" pitchFamily="2" charset="-122"/>
                <a:ea typeface="宋体" panose="02010600030101010101" pitchFamily="2" charset="-122"/>
              </a:rPr>
              <a:t>知识分子的基本队伍已经成了为社会主义服务的工作人员 </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已经成了劳动人民的一部分。</a:t>
            </a:r>
            <a:endParaRPr lang="en-US" altLang="zh-CN" dirty="0">
              <a:latin typeface="宋体" panose="02010600030101010101" pitchFamily="2" charset="-122"/>
              <a:ea typeface="宋体" panose="02010600030101010101" pitchFamily="2" charset="-122"/>
            </a:endParaRPr>
          </a:p>
          <a:p>
            <a:pPr marL="0" indent="0">
              <a:buNone/>
            </a:pPr>
            <a:r>
              <a:rPr lang="zh-CN" altLang="en-US" dirty="0">
                <a:latin typeface="宋体" panose="02010600030101010101" pitchFamily="2" charset="-122"/>
                <a:ea typeface="宋体" panose="02010600030101010101" pitchFamily="2" charset="-122"/>
              </a:rPr>
              <a:t>“百花齐放、百家争鸣”</a:t>
            </a:r>
          </a:p>
        </p:txBody>
      </p:sp>
    </p:spTree>
    <p:extLst>
      <p:ext uri="{BB962C8B-B14F-4D97-AF65-F5344CB8AC3E}">
        <p14:creationId xmlns:p14="http://schemas.microsoft.com/office/powerpoint/2010/main" val="39779467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a:extLst>
              <a:ext uri="{FF2B5EF4-FFF2-40B4-BE49-F238E27FC236}">
                <a16:creationId xmlns:a16="http://schemas.microsoft.com/office/drawing/2014/main" id="{6474E65E-7ED2-4A5A-AD98-BD7DC9F1156C}"/>
              </a:ext>
            </a:extLst>
          </p:cNvPr>
          <p:cNvSpPr>
            <a:spLocks noGrp="1" noChangeArrowheads="1"/>
          </p:cNvSpPr>
          <p:nvPr>
            <p:ph type="title"/>
          </p:nvPr>
        </p:nvSpPr>
        <p:spPr/>
        <p:txBody>
          <a:bodyPr/>
          <a:lstStyle/>
          <a:p>
            <a:r>
              <a:rPr lang="zh-CN" altLang="en-US" dirty="0">
                <a:latin typeface="宋体" panose="02010600030101010101" pitchFamily="2" charset="-122"/>
                <a:ea typeface="宋体" panose="02010600030101010101" pitchFamily="2" charset="-122"/>
              </a:rPr>
              <a:t>早期探索的积极进展</a:t>
            </a:r>
          </a:p>
        </p:txBody>
      </p:sp>
      <p:sp>
        <p:nvSpPr>
          <p:cNvPr id="100355" name="Rectangle 3">
            <a:extLst>
              <a:ext uri="{FF2B5EF4-FFF2-40B4-BE49-F238E27FC236}">
                <a16:creationId xmlns:a16="http://schemas.microsoft.com/office/drawing/2014/main" id="{369CD7CF-782C-4D73-9871-7F833E29F6CB}"/>
              </a:ext>
            </a:extLst>
          </p:cNvPr>
          <p:cNvSpPr>
            <a:spLocks noGrp="1" noChangeArrowheads="1"/>
          </p:cNvSpPr>
          <p:nvPr>
            <p:ph type="body" idx="1"/>
          </p:nvPr>
        </p:nvSpPr>
        <p:spPr/>
        <p:txBody>
          <a:bodyPr/>
          <a:lstStyle/>
          <a:p>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关于正确处理人民内部矛盾的问题</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的发表</a:t>
            </a:r>
          </a:p>
          <a:p>
            <a:pPr lvl="1"/>
            <a:r>
              <a:rPr lang="en-US" altLang="zh-CN" dirty="0">
                <a:latin typeface="宋体" panose="02010600030101010101" pitchFamily="2" charset="-122"/>
                <a:ea typeface="宋体" panose="02010600030101010101" pitchFamily="2" charset="-122"/>
              </a:rPr>
              <a:t>1957</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月</a:t>
            </a:r>
          </a:p>
          <a:p>
            <a:pPr lvl="1"/>
            <a:r>
              <a:rPr lang="zh-CN" altLang="en-US" dirty="0">
                <a:latin typeface="宋体" panose="02010600030101010101" pitchFamily="2" charset="-122"/>
                <a:ea typeface="宋体" panose="02010600030101010101" pitchFamily="2" charset="-122"/>
              </a:rPr>
              <a:t>背景：多事之秋</a:t>
            </a:r>
          </a:p>
          <a:p>
            <a:pPr lvl="1"/>
            <a:r>
              <a:rPr lang="zh-CN" altLang="en-US" dirty="0">
                <a:latin typeface="宋体" panose="02010600030101010101" pitchFamily="2" charset="-122"/>
                <a:ea typeface="宋体" panose="02010600030101010101" pitchFamily="2" charset="-122"/>
              </a:rPr>
              <a:t>主要内容</a:t>
            </a:r>
          </a:p>
          <a:p>
            <a:pPr lvl="2"/>
            <a:r>
              <a:rPr lang="zh-CN" altLang="en-US" dirty="0">
                <a:latin typeface="宋体" panose="02010600030101010101" pitchFamily="2" charset="-122"/>
                <a:ea typeface="宋体" panose="02010600030101010101" pitchFamily="2" charset="-122"/>
              </a:rPr>
              <a:t>社会主义社会的两类矛盾：敌我矛盾和人民内部矛盾</a:t>
            </a:r>
          </a:p>
          <a:p>
            <a:pPr lvl="2"/>
            <a:r>
              <a:rPr lang="zh-CN" altLang="en-US" dirty="0">
                <a:latin typeface="宋体" panose="02010600030101010101" pitchFamily="2" charset="-122"/>
                <a:ea typeface="宋体" panose="02010600030101010101" pitchFamily="2" charset="-122"/>
              </a:rPr>
              <a:t>正确处理人民内部矛盾是国家政治生活的主题</a:t>
            </a:r>
          </a:p>
          <a:p>
            <a:pPr lvl="2"/>
            <a:r>
              <a:rPr lang="zh-CN" altLang="en-US" dirty="0">
                <a:latin typeface="宋体" panose="02010600030101010101" pitchFamily="2" charset="-122"/>
                <a:ea typeface="宋体" panose="02010600030101010101" pitchFamily="2" charset="-122"/>
              </a:rPr>
              <a:t>正确处理人民内部矛盾的方法：团结</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批评</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团结</a:t>
            </a:r>
          </a:p>
          <a:p>
            <a:endParaRPr lang="en-US" altLang="zh-CN"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881CD9C7-FFB7-4A33-9BF4-D89D8EAD81DB}"/>
              </a:ext>
            </a:extLst>
          </p:cNvPr>
          <p:cNvSpPr>
            <a:spLocks noGrp="1" noChangeArrowheads="1"/>
          </p:cNvSpPr>
          <p:nvPr>
            <p:ph type="title"/>
          </p:nvPr>
        </p:nvSpPr>
        <p:spPr/>
        <p:txBody>
          <a:bodyPr/>
          <a:lstStyle/>
          <a:p>
            <a:r>
              <a:rPr lang="zh-CN" altLang="en-US" dirty="0">
                <a:latin typeface="宋体" panose="02010600030101010101" pitchFamily="2" charset="-122"/>
                <a:ea typeface="宋体" panose="02010600030101010101" pitchFamily="2" charset="-122"/>
              </a:rPr>
              <a:t>从整风到反右</a:t>
            </a:r>
          </a:p>
        </p:txBody>
      </p:sp>
      <p:sp>
        <p:nvSpPr>
          <p:cNvPr id="23555" name="Rectangle 3">
            <a:extLst>
              <a:ext uri="{FF2B5EF4-FFF2-40B4-BE49-F238E27FC236}">
                <a16:creationId xmlns:a16="http://schemas.microsoft.com/office/drawing/2014/main" id="{5E3E45A8-E0B1-46C6-B7CB-55EF44C4F5C5}"/>
              </a:ext>
            </a:extLst>
          </p:cNvPr>
          <p:cNvSpPr>
            <a:spLocks noGrp="1" noChangeArrowheads="1"/>
          </p:cNvSpPr>
          <p:nvPr>
            <p:ph type="body" idx="1"/>
          </p:nvPr>
        </p:nvSpPr>
        <p:spPr>
          <a:xfrm>
            <a:off x="1981200" y="1371600"/>
            <a:ext cx="8229600" cy="5029200"/>
          </a:xfrm>
        </p:spPr>
        <p:txBody>
          <a:bodyPr/>
          <a:lstStyle/>
          <a:p>
            <a:r>
              <a:rPr lang="zh-CN" altLang="en-US" b="1" dirty="0">
                <a:latin typeface="宋体" panose="02010600030101010101" pitchFamily="2" charset="-122"/>
                <a:ea typeface="宋体" panose="02010600030101010101" pitchFamily="2" charset="-122"/>
              </a:rPr>
              <a:t>整风运动</a:t>
            </a:r>
          </a:p>
          <a:p>
            <a:pPr lvl="1"/>
            <a:r>
              <a:rPr lang="en-US" altLang="zh-CN" dirty="0">
                <a:latin typeface="宋体" panose="02010600030101010101" pitchFamily="2" charset="-122"/>
                <a:ea typeface="宋体" panose="02010600030101010101" pitchFamily="2" charset="-122"/>
              </a:rPr>
              <a:t>1957</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4</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27</a:t>
            </a:r>
            <a:r>
              <a:rPr lang="zh-CN" altLang="en-US" dirty="0">
                <a:latin typeface="宋体" panose="02010600030101010101" pitchFamily="2" charset="-122"/>
                <a:ea typeface="宋体" panose="02010600030101010101" pitchFamily="2" charset="-122"/>
              </a:rPr>
              <a:t>日</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开始整风</a:t>
            </a:r>
          </a:p>
          <a:p>
            <a:pPr lvl="1" algn="just"/>
            <a:r>
              <a:rPr lang="zh-CN" altLang="en-US" dirty="0">
                <a:latin typeface="宋体" panose="02010600030101010101" pitchFamily="2" charset="-122"/>
                <a:ea typeface="宋体" panose="02010600030101010101" pitchFamily="2" charset="-122"/>
              </a:rPr>
              <a:t>主要是批评主观主义、官僚主义和宗派主义。</a:t>
            </a:r>
          </a:p>
          <a:p>
            <a:pPr lvl="1" algn="just"/>
            <a:r>
              <a:rPr lang="zh-CN" altLang="en-US" dirty="0">
                <a:latin typeface="宋体" panose="02010600030101010101" pitchFamily="2" charset="-122"/>
                <a:ea typeface="宋体" panose="02010600030101010101" pitchFamily="2" charset="-122"/>
              </a:rPr>
              <a:t>中国共产党号召党外人士和人民群众给党提意见。由于极少数人对怀疑中国共产党的执政能力和领导地位，怀疑社会主义制度，攻击党的领导是“党天下”，鼓吹“轮流坐庄”，引起执政党的反弹。</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3EB29E-35BD-4630-958B-4D73660F9B5A}"/>
              </a:ext>
            </a:extLst>
          </p:cNvPr>
          <p:cNvSpPr>
            <a:spLocks noGrp="1"/>
          </p:cNvSpPr>
          <p:nvPr>
            <p:ph type="title"/>
          </p:nvPr>
        </p:nvSpPr>
        <p:spPr/>
        <p:txBody>
          <a:bodyPr/>
          <a:lstStyle/>
          <a:p>
            <a:endParaRPr lang="zh-CN" altLang="en-US" dirty="0"/>
          </a:p>
        </p:txBody>
      </p:sp>
      <p:sp>
        <p:nvSpPr>
          <p:cNvPr id="3" name="内容占位符 2">
            <a:extLst>
              <a:ext uri="{FF2B5EF4-FFF2-40B4-BE49-F238E27FC236}">
                <a16:creationId xmlns:a16="http://schemas.microsoft.com/office/drawing/2014/main" id="{B76075E0-F756-47E9-AA2C-2D8067BC9193}"/>
              </a:ext>
            </a:extLst>
          </p:cNvPr>
          <p:cNvSpPr>
            <a:spLocks noGrp="1"/>
          </p:cNvSpPr>
          <p:nvPr>
            <p:ph idx="1"/>
          </p:nvPr>
        </p:nvSpPr>
        <p:spPr/>
        <p:txBody>
          <a:bodyPr>
            <a:normAutofit/>
          </a:bodyPr>
          <a:lstStyle/>
          <a:p>
            <a:pPr marL="0" indent="0">
              <a:buNone/>
            </a:pPr>
            <a:r>
              <a:rPr lang="zh-CN" altLang="en-US" sz="3200" dirty="0">
                <a:latin typeface="宋体" panose="02010600030101010101" pitchFamily="2" charset="-122"/>
                <a:ea typeface="宋体" panose="02010600030101010101" pitchFamily="2" charset="-122"/>
              </a:rPr>
              <a:t>一、全面建设的良好开局</a:t>
            </a:r>
            <a:endParaRPr lang="en-US" altLang="zh-CN" sz="3200" dirty="0">
              <a:latin typeface="宋体" panose="02010600030101010101" pitchFamily="2" charset="-122"/>
              <a:ea typeface="宋体" panose="02010600030101010101" pitchFamily="2" charset="-122"/>
            </a:endParaRPr>
          </a:p>
          <a:p>
            <a:pPr marL="0" indent="0">
              <a:buNone/>
            </a:pPr>
            <a:r>
              <a:rPr lang="zh-CN" altLang="en-US" sz="3200" dirty="0">
                <a:latin typeface="宋体" panose="02010600030101010101" pitchFamily="2" charset="-122"/>
                <a:ea typeface="宋体" panose="02010600030101010101" pitchFamily="2" charset="-122"/>
              </a:rPr>
              <a:t>二、探索中的严重曲折</a:t>
            </a:r>
            <a:endParaRPr lang="en-US" altLang="zh-CN" sz="3200" dirty="0">
              <a:latin typeface="宋体" panose="02010600030101010101" pitchFamily="2" charset="-122"/>
              <a:ea typeface="宋体" panose="02010600030101010101" pitchFamily="2" charset="-122"/>
            </a:endParaRPr>
          </a:p>
          <a:p>
            <a:pPr marL="0" indent="0">
              <a:buNone/>
            </a:pPr>
            <a:r>
              <a:rPr lang="zh-CN" altLang="en-US" sz="3200" dirty="0">
                <a:latin typeface="宋体" panose="02010600030101010101" pitchFamily="2" charset="-122"/>
                <a:ea typeface="宋体" panose="02010600030101010101" pitchFamily="2" charset="-122"/>
              </a:rPr>
              <a:t>三、“文革”十年</a:t>
            </a:r>
            <a:endParaRPr lang="en-US" altLang="zh-CN" sz="3200" dirty="0">
              <a:latin typeface="宋体" panose="02010600030101010101" pitchFamily="2" charset="-122"/>
              <a:ea typeface="宋体" panose="02010600030101010101" pitchFamily="2" charset="-122"/>
            </a:endParaRPr>
          </a:p>
          <a:p>
            <a:pPr marL="0" indent="0">
              <a:buNone/>
            </a:pPr>
            <a:r>
              <a:rPr lang="zh-CN" altLang="en-US" sz="3200" dirty="0">
                <a:latin typeface="宋体" panose="02010600030101010101" pitchFamily="2" charset="-122"/>
                <a:ea typeface="宋体" panose="02010600030101010101" pitchFamily="2" charset="-122"/>
              </a:rPr>
              <a:t>四、建设与探索的成果</a:t>
            </a:r>
          </a:p>
        </p:txBody>
      </p:sp>
    </p:spTree>
    <p:extLst>
      <p:ext uri="{BB962C8B-B14F-4D97-AF65-F5344CB8AC3E}">
        <p14:creationId xmlns:p14="http://schemas.microsoft.com/office/powerpoint/2010/main" val="12079933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2">
            <a:extLst>
              <a:ext uri="{FF2B5EF4-FFF2-40B4-BE49-F238E27FC236}">
                <a16:creationId xmlns:a16="http://schemas.microsoft.com/office/drawing/2014/main" id="{5B566DA2-C5BD-4B7F-A5C2-08CEEA8449EE}"/>
              </a:ext>
            </a:extLst>
          </p:cNvPr>
          <p:cNvSpPr>
            <a:spLocks noGrp="1" noChangeArrowheads="1"/>
          </p:cNvSpPr>
          <p:nvPr>
            <p:ph type="title"/>
          </p:nvPr>
        </p:nvSpPr>
        <p:spPr/>
        <p:txBody>
          <a:bodyPr/>
          <a:lstStyle/>
          <a:p>
            <a:r>
              <a:rPr lang="zh-CN" altLang="en-US" dirty="0">
                <a:latin typeface="宋体" panose="02010600030101010101" pitchFamily="2" charset="-122"/>
                <a:ea typeface="宋体" panose="02010600030101010101" pitchFamily="2" charset="-122"/>
              </a:rPr>
              <a:t>从整风到反右</a:t>
            </a:r>
          </a:p>
        </p:txBody>
      </p:sp>
      <p:sp>
        <p:nvSpPr>
          <p:cNvPr id="101379" name="Rectangle 3">
            <a:extLst>
              <a:ext uri="{FF2B5EF4-FFF2-40B4-BE49-F238E27FC236}">
                <a16:creationId xmlns:a16="http://schemas.microsoft.com/office/drawing/2014/main" id="{5459BDFA-BD5C-496E-9531-61FC520D3DE8}"/>
              </a:ext>
            </a:extLst>
          </p:cNvPr>
          <p:cNvSpPr>
            <a:spLocks noGrp="1" noChangeArrowheads="1"/>
          </p:cNvSpPr>
          <p:nvPr>
            <p:ph type="body" sz="half" idx="1"/>
          </p:nvPr>
        </p:nvSpPr>
        <p:spPr>
          <a:xfrm>
            <a:off x="1828800" y="1600200"/>
            <a:ext cx="4191000" cy="4495800"/>
          </a:xfrm>
        </p:spPr>
        <p:txBody>
          <a:bodyPr/>
          <a:lstStyle/>
          <a:p>
            <a:r>
              <a:rPr lang="zh-CN" altLang="en-US" b="1" dirty="0">
                <a:latin typeface="宋体" panose="02010600030101010101" pitchFamily="2" charset="-122"/>
                <a:ea typeface="宋体" panose="02010600030101010101" pitchFamily="2" charset="-122"/>
              </a:rPr>
              <a:t>反右派斗争</a:t>
            </a:r>
          </a:p>
          <a:p>
            <a:pPr lvl="1"/>
            <a:r>
              <a:rPr lang="en-US" altLang="zh-CN" dirty="0">
                <a:latin typeface="宋体" panose="02010600030101010101" pitchFamily="2" charset="-122"/>
                <a:ea typeface="宋体" panose="02010600030101010101" pitchFamily="2" charset="-122"/>
              </a:rPr>
              <a:t>1957</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5</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15</a:t>
            </a:r>
            <a:r>
              <a:rPr lang="zh-CN" altLang="en-US" dirty="0">
                <a:latin typeface="宋体" panose="02010600030101010101" pitchFamily="2" charset="-122"/>
                <a:ea typeface="宋体" panose="02010600030101010101" pitchFamily="2" charset="-122"/>
              </a:rPr>
              <a:t>日，毛泽东写了</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事情正在起变化</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一文，从此，运动的主题由整风转向反击右派。不久，声势浩大的“反右”斗争在全国展开，全国被打成右派者达</a:t>
            </a:r>
            <a:r>
              <a:rPr lang="en-US" altLang="zh-CN" dirty="0">
                <a:latin typeface="宋体" panose="02010600030101010101" pitchFamily="2" charset="-122"/>
                <a:ea typeface="宋体" panose="02010600030101010101" pitchFamily="2" charset="-122"/>
              </a:rPr>
              <a:t>55</a:t>
            </a:r>
            <a:r>
              <a:rPr lang="zh-CN" altLang="en-US" dirty="0">
                <a:latin typeface="宋体" panose="02010600030101010101" pitchFamily="2" charset="-122"/>
                <a:ea typeface="宋体" panose="02010600030101010101" pitchFamily="2" charset="-122"/>
              </a:rPr>
              <a:t>万余人，其中绝大多数是知识分子。</a:t>
            </a:r>
            <a:endParaRPr lang="zh-CN" altLang="en-US" b="1" dirty="0">
              <a:latin typeface="宋体" panose="02010600030101010101" pitchFamily="2" charset="-122"/>
              <a:ea typeface="宋体" panose="02010600030101010101" pitchFamily="2" charset="-122"/>
            </a:endParaRPr>
          </a:p>
          <a:p>
            <a:endParaRPr lang="en-US" altLang="zh-CN" dirty="0"/>
          </a:p>
        </p:txBody>
      </p:sp>
      <p:pic>
        <p:nvPicPr>
          <p:cNvPr id="101381" name="Picture 5">
            <a:extLst>
              <a:ext uri="{FF2B5EF4-FFF2-40B4-BE49-F238E27FC236}">
                <a16:creationId xmlns:a16="http://schemas.microsoft.com/office/drawing/2014/main" id="{1093666D-F85A-4F09-B589-2BB1D3697189}"/>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6362700" y="1336285"/>
            <a:ext cx="3810000" cy="3286125"/>
          </a:xfrm>
          <a:noFill/>
          <a:ln w="76200" cmpd="tri">
            <a:solidFill>
              <a:srgbClr val="FFFFFF"/>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01382" name="Text Box 6">
            <a:extLst>
              <a:ext uri="{FF2B5EF4-FFF2-40B4-BE49-F238E27FC236}">
                <a16:creationId xmlns:a16="http://schemas.microsoft.com/office/drawing/2014/main" id="{089163C3-40E9-4D0B-8412-B22B895F721D}"/>
              </a:ext>
            </a:extLst>
          </p:cNvPr>
          <p:cNvSpPr txBox="1">
            <a:spLocks noChangeArrowheads="1"/>
          </p:cNvSpPr>
          <p:nvPr/>
        </p:nvSpPr>
        <p:spPr bwMode="auto">
          <a:xfrm>
            <a:off x="6629400" y="5235975"/>
            <a:ext cx="3276600" cy="369332"/>
          </a:xfrm>
          <a:prstGeom prst="rect">
            <a:avLst/>
          </a:prstGeom>
          <a:noFill/>
          <a:ln w="76200" cmpd="tri">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spAutoFit/>
          </a:bodyPr>
          <a:lstStyle/>
          <a:p>
            <a:pPr algn="ctr">
              <a:spcBef>
                <a:spcPct val="50000"/>
              </a:spcBef>
            </a:pPr>
            <a:r>
              <a:rPr lang="zh-CN" altLang="en-US"/>
              <a:t>交通部职工批判部长章伯钧</a:t>
            </a:r>
          </a:p>
        </p:txBody>
      </p:sp>
    </p:spTree>
  </p:cSld>
  <p:clrMapOvr>
    <a:masterClrMapping/>
  </p:clrMapOvr>
  <p:transition spd="slow">
    <p:zoom/>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F4A9B88A-6115-40FF-BE18-14444234B285}"/>
              </a:ext>
            </a:extLst>
          </p:cNvPr>
          <p:cNvSpPr>
            <a:spLocks noGrp="1" noChangeArrowheads="1"/>
          </p:cNvSpPr>
          <p:nvPr>
            <p:ph type="title"/>
          </p:nvPr>
        </p:nvSpPr>
        <p:spPr/>
        <p:txBody>
          <a:bodyPr/>
          <a:lstStyle/>
          <a:p>
            <a:r>
              <a:rPr lang="zh-CN" altLang="en-US" dirty="0">
                <a:latin typeface="宋体" panose="02010600030101010101" pitchFamily="2" charset="-122"/>
                <a:ea typeface="宋体" panose="02010600030101010101" pitchFamily="2" charset="-122"/>
              </a:rPr>
              <a:t>大跃进和人民公社化运动</a:t>
            </a:r>
          </a:p>
        </p:txBody>
      </p:sp>
      <p:sp>
        <p:nvSpPr>
          <p:cNvPr id="28675" name="Rectangle 3">
            <a:extLst>
              <a:ext uri="{FF2B5EF4-FFF2-40B4-BE49-F238E27FC236}">
                <a16:creationId xmlns:a16="http://schemas.microsoft.com/office/drawing/2014/main" id="{8CCBA77D-EE83-4B63-A325-7191C1A1692C}"/>
              </a:ext>
            </a:extLst>
          </p:cNvPr>
          <p:cNvSpPr>
            <a:spLocks noGrp="1" noChangeArrowheads="1"/>
          </p:cNvSpPr>
          <p:nvPr>
            <p:ph type="body" idx="1"/>
          </p:nvPr>
        </p:nvSpPr>
        <p:spPr>
          <a:xfrm>
            <a:off x="1981200" y="1600200"/>
            <a:ext cx="8229600" cy="4953000"/>
          </a:xfrm>
        </p:spPr>
        <p:txBody>
          <a:bodyPr/>
          <a:lstStyle/>
          <a:p>
            <a:pPr algn="just"/>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大跃进”和人民公社化运动的发动</a:t>
            </a:r>
          </a:p>
          <a:p>
            <a:pPr lvl="1" algn="just"/>
            <a:r>
              <a:rPr lang="zh-CN" altLang="en-US" dirty="0">
                <a:latin typeface="宋体" panose="02010600030101010101" pitchFamily="2" charset="-122"/>
                <a:ea typeface="宋体" panose="02010600030101010101" pitchFamily="2" charset="-122"/>
              </a:rPr>
              <a:t>“超英赶美”：</a:t>
            </a:r>
            <a:r>
              <a:rPr lang="en-US" altLang="zh-CN" dirty="0">
                <a:latin typeface="宋体" panose="02010600030101010101" pitchFamily="2" charset="-122"/>
                <a:ea typeface="宋体" panose="02010600030101010101" pitchFamily="2" charset="-122"/>
              </a:rPr>
              <a:t>1955</a:t>
            </a:r>
            <a:r>
              <a:rPr lang="zh-CN" altLang="en-US" dirty="0">
                <a:latin typeface="宋体" panose="02010600030101010101" pitchFamily="2" charset="-122"/>
                <a:ea typeface="宋体" panose="02010600030101010101" pitchFamily="2" charset="-122"/>
              </a:rPr>
              <a:t>年，七届六中全会，毛泽东提出十五年左右赶超英国，建成社会主义，五十年到七十五年赶超美国，“五十年以后会出现一个共产主义的中国”。</a:t>
            </a:r>
            <a:endParaRPr lang="en-US" altLang="zh-CN" dirty="0">
              <a:latin typeface="宋体" panose="02010600030101010101" pitchFamily="2" charset="-122"/>
              <a:ea typeface="宋体" panose="02010600030101010101" pitchFamily="2" charset="-122"/>
            </a:endParaRPr>
          </a:p>
          <a:p>
            <a:pPr lvl="1" algn="just"/>
            <a:r>
              <a:rPr lang="en-US" altLang="zh-CN" dirty="0">
                <a:latin typeface="宋体" panose="02010600030101010101" pitchFamily="2" charset="-122"/>
                <a:ea typeface="宋体" panose="02010600030101010101" pitchFamily="2" charset="-122"/>
              </a:rPr>
              <a:t>1958</a:t>
            </a:r>
            <a:r>
              <a:rPr lang="zh-CN" altLang="en-US" dirty="0">
                <a:latin typeface="宋体" panose="02010600030101010101" pitchFamily="2" charset="-122"/>
                <a:ea typeface="宋体" panose="02010600030101010101" pitchFamily="2" charset="-122"/>
              </a:rPr>
              <a:t>年初，杭州会议、南宁会议、成都会议。</a:t>
            </a:r>
            <a:endParaRPr lang="en-US" altLang="zh-CN" dirty="0">
              <a:latin typeface="宋体" panose="02010600030101010101" pitchFamily="2" charset="-122"/>
              <a:ea typeface="宋体" panose="02010600030101010101" pitchFamily="2" charset="-122"/>
            </a:endParaRPr>
          </a:p>
          <a:p>
            <a:pPr lvl="1" algn="just"/>
            <a:r>
              <a:rPr lang="en-US" altLang="zh-CN" dirty="0">
                <a:latin typeface="宋体" panose="02010600030101010101" pitchFamily="2" charset="-122"/>
                <a:ea typeface="宋体" panose="02010600030101010101" pitchFamily="2" charset="-122"/>
              </a:rPr>
              <a:t>1958</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5</a:t>
            </a:r>
            <a:r>
              <a:rPr lang="zh-CN" altLang="en-US" dirty="0">
                <a:latin typeface="宋体" panose="02010600030101010101" pitchFamily="2" charset="-122"/>
                <a:ea typeface="宋体" panose="02010600030101010101" pitchFamily="2" charset="-122"/>
              </a:rPr>
              <a:t>月，中共八大二次会议否定了“八大”制订的正确方针，通过“鼓足干劲，力争上游，多快好省地建设社会主义”的总路线。此后，“大跃进”运动在全国范围内迅速展开。</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2">
            <a:extLst>
              <a:ext uri="{FF2B5EF4-FFF2-40B4-BE49-F238E27FC236}">
                <a16:creationId xmlns:a16="http://schemas.microsoft.com/office/drawing/2014/main" id="{3E8C1FA3-30D9-4125-8B15-08CB6DF8FFAB}"/>
              </a:ext>
            </a:extLst>
          </p:cNvPr>
          <p:cNvSpPr>
            <a:spLocks noGrp="1" noChangeArrowheads="1"/>
          </p:cNvSpPr>
          <p:nvPr>
            <p:ph type="title"/>
          </p:nvPr>
        </p:nvSpPr>
        <p:spPr/>
        <p:txBody>
          <a:bodyPr/>
          <a:lstStyle/>
          <a:p>
            <a:r>
              <a:rPr lang="zh-CN" altLang="en-US" dirty="0">
                <a:latin typeface="宋体" panose="02010600030101010101" pitchFamily="2" charset="-122"/>
                <a:ea typeface="宋体" panose="02010600030101010101" pitchFamily="2" charset="-122"/>
              </a:rPr>
              <a:t>大跃进和人民公社化运动</a:t>
            </a:r>
          </a:p>
        </p:txBody>
      </p:sp>
      <p:sp>
        <p:nvSpPr>
          <p:cNvPr id="116739" name="Rectangle 3">
            <a:extLst>
              <a:ext uri="{FF2B5EF4-FFF2-40B4-BE49-F238E27FC236}">
                <a16:creationId xmlns:a16="http://schemas.microsoft.com/office/drawing/2014/main" id="{8464A646-A8E2-40D6-9D73-10489CF8C4EB}"/>
              </a:ext>
            </a:extLst>
          </p:cNvPr>
          <p:cNvSpPr>
            <a:spLocks noGrp="1" noChangeArrowheads="1"/>
          </p:cNvSpPr>
          <p:nvPr>
            <p:ph type="body" idx="1"/>
          </p:nvPr>
        </p:nvSpPr>
        <p:spPr>
          <a:xfrm>
            <a:off x="838200" y="1825625"/>
            <a:ext cx="5697354" cy="4351338"/>
          </a:xfrm>
        </p:spPr>
        <p:txBody>
          <a:bodyPr/>
          <a:lstStyle/>
          <a:p>
            <a:pPr algn="just"/>
            <a:r>
              <a:rPr lang="en-US" altLang="zh-CN" dirty="0">
                <a:latin typeface="宋体" panose="02010600030101010101" pitchFamily="2" charset="-122"/>
                <a:ea typeface="宋体" panose="02010600030101010101" pitchFamily="2" charset="-122"/>
              </a:rPr>
              <a:t>1958</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8</a:t>
            </a:r>
            <a:r>
              <a:rPr lang="zh-CN" altLang="en-US" dirty="0">
                <a:latin typeface="宋体" panose="02010600030101010101" pitchFamily="2" charset="-122"/>
                <a:ea typeface="宋体" panose="02010600030101010101" pitchFamily="2" charset="-122"/>
              </a:rPr>
              <a:t>月，“大跃进”运动的重点从农业转向工业，强调“以钢为纲”，提出</a:t>
            </a:r>
            <a:r>
              <a:rPr lang="en-US" altLang="zh-CN" dirty="0">
                <a:latin typeface="宋体" panose="02010600030101010101" pitchFamily="2" charset="-122"/>
                <a:ea typeface="宋体" panose="02010600030101010101" pitchFamily="2" charset="-122"/>
              </a:rPr>
              <a:t>1958</a:t>
            </a:r>
            <a:r>
              <a:rPr lang="zh-CN" altLang="en-US" dirty="0">
                <a:latin typeface="宋体" panose="02010600030101010101" pitchFamily="2" charset="-122"/>
                <a:ea typeface="宋体" panose="02010600030101010101" pitchFamily="2" charset="-122"/>
              </a:rPr>
              <a:t>年钢产量比</a:t>
            </a:r>
            <a:r>
              <a:rPr lang="en-US" altLang="zh-CN" dirty="0">
                <a:latin typeface="宋体" panose="02010600030101010101" pitchFamily="2" charset="-122"/>
                <a:ea typeface="宋体" panose="02010600030101010101" pitchFamily="2" charset="-122"/>
              </a:rPr>
              <a:t>1957</a:t>
            </a:r>
            <a:r>
              <a:rPr lang="zh-CN" altLang="en-US" dirty="0">
                <a:latin typeface="宋体" panose="02010600030101010101" pitchFamily="2" charset="-122"/>
                <a:ea typeface="宋体" panose="02010600030101010101" pitchFamily="2" charset="-122"/>
              </a:rPr>
              <a:t>年翻一番，即由</a:t>
            </a:r>
            <a:r>
              <a:rPr lang="en-US" altLang="zh-CN" dirty="0">
                <a:latin typeface="宋体" panose="02010600030101010101" pitchFamily="2" charset="-122"/>
                <a:ea typeface="宋体" panose="02010600030101010101" pitchFamily="2" charset="-122"/>
              </a:rPr>
              <a:t>535</a:t>
            </a:r>
            <a:r>
              <a:rPr lang="zh-CN" altLang="en-US" dirty="0">
                <a:latin typeface="宋体" panose="02010600030101010101" pitchFamily="2" charset="-122"/>
                <a:ea typeface="宋体" panose="02010600030101010101" pitchFamily="2" charset="-122"/>
              </a:rPr>
              <a:t>万吨增加到</a:t>
            </a:r>
            <a:r>
              <a:rPr lang="en-US" altLang="zh-CN" dirty="0">
                <a:latin typeface="宋体" panose="02010600030101010101" pitchFamily="2" charset="-122"/>
                <a:ea typeface="宋体" panose="02010600030101010101" pitchFamily="2" charset="-122"/>
              </a:rPr>
              <a:t>1070—1150</a:t>
            </a:r>
            <a:r>
              <a:rPr lang="zh-CN" altLang="en-US" dirty="0">
                <a:latin typeface="宋体" panose="02010600030101010101" pitchFamily="2" charset="-122"/>
                <a:ea typeface="宋体" panose="02010600030101010101" pitchFamily="2" charset="-122"/>
              </a:rPr>
              <a:t>万吨，</a:t>
            </a:r>
            <a:r>
              <a:rPr lang="en-US" altLang="zh-CN" dirty="0">
                <a:latin typeface="宋体" panose="02010600030101010101" pitchFamily="2" charset="-122"/>
                <a:ea typeface="宋体" panose="02010600030101010101" pitchFamily="2" charset="-122"/>
              </a:rPr>
              <a:t>1959</a:t>
            </a:r>
            <a:r>
              <a:rPr lang="zh-CN" altLang="en-US" dirty="0">
                <a:latin typeface="宋体" panose="02010600030101010101" pitchFamily="2" charset="-122"/>
                <a:ea typeface="宋体" panose="02010600030101010101" pitchFamily="2" charset="-122"/>
              </a:rPr>
              <a:t>年达到</a:t>
            </a:r>
            <a:r>
              <a:rPr lang="en-US" altLang="zh-CN" dirty="0">
                <a:latin typeface="宋体" panose="02010600030101010101" pitchFamily="2" charset="-122"/>
                <a:ea typeface="宋体" panose="02010600030101010101" pitchFamily="2" charset="-122"/>
              </a:rPr>
              <a:t>2700—3000</a:t>
            </a:r>
            <a:r>
              <a:rPr lang="zh-CN" altLang="en-US" dirty="0">
                <a:latin typeface="宋体" panose="02010600030101010101" pitchFamily="2" charset="-122"/>
                <a:ea typeface="宋体" panose="02010600030101010101" pitchFamily="2" charset="-122"/>
              </a:rPr>
              <a:t>万吨，</a:t>
            </a:r>
            <a:r>
              <a:rPr lang="en-US" altLang="zh-CN" dirty="0">
                <a:latin typeface="宋体" panose="02010600030101010101" pitchFamily="2" charset="-122"/>
                <a:ea typeface="宋体" panose="02010600030101010101" pitchFamily="2" charset="-122"/>
              </a:rPr>
              <a:t>1962</a:t>
            </a:r>
            <a:r>
              <a:rPr lang="zh-CN" altLang="en-US" dirty="0">
                <a:latin typeface="宋体" panose="02010600030101010101" pitchFamily="2" charset="-122"/>
                <a:ea typeface="宋体" panose="02010600030101010101" pitchFamily="2" charset="-122"/>
              </a:rPr>
              <a:t>年达到</a:t>
            </a:r>
            <a:r>
              <a:rPr lang="en-US" altLang="zh-CN" dirty="0">
                <a:latin typeface="宋体" panose="02010600030101010101" pitchFamily="2" charset="-122"/>
                <a:ea typeface="宋体" panose="02010600030101010101" pitchFamily="2" charset="-122"/>
              </a:rPr>
              <a:t>8000—10000</a:t>
            </a:r>
            <a:r>
              <a:rPr lang="zh-CN" altLang="en-US" dirty="0">
                <a:latin typeface="宋体" panose="02010600030101010101" pitchFamily="2" charset="-122"/>
                <a:ea typeface="宋体" panose="02010600030101010101" pitchFamily="2" charset="-122"/>
              </a:rPr>
              <a:t>万吨。</a:t>
            </a:r>
          </a:p>
        </p:txBody>
      </p:sp>
      <p:pic>
        <p:nvPicPr>
          <p:cNvPr id="2" name="图片 1">
            <a:extLst>
              <a:ext uri="{FF2B5EF4-FFF2-40B4-BE49-F238E27FC236}">
                <a16:creationId xmlns:a16="http://schemas.microsoft.com/office/drawing/2014/main" id="{5F1C8CE7-745A-4AC3-B06F-C82603E74C5F}"/>
              </a:ext>
            </a:extLst>
          </p:cNvPr>
          <p:cNvPicPr>
            <a:picLocks noChangeAspect="1"/>
          </p:cNvPicPr>
          <p:nvPr/>
        </p:nvPicPr>
        <p:blipFill>
          <a:blip r:embed="rId2"/>
          <a:stretch>
            <a:fillRect/>
          </a:stretch>
        </p:blipFill>
        <p:spPr>
          <a:xfrm>
            <a:off x="7081131" y="1314482"/>
            <a:ext cx="4035902" cy="3901778"/>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929A318-8DCE-4707-DA92-4E841F3E5545}"/>
              </a:ext>
            </a:extLst>
          </p:cNvPr>
          <p:cNvSpPr>
            <a:spLocks noGrp="1"/>
          </p:cNvSpPr>
          <p:nvPr>
            <p:ph type="title"/>
          </p:nvPr>
        </p:nvSpPr>
        <p:spPr/>
        <p:txBody>
          <a:bodyPr/>
          <a:lstStyle/>
          <a:p>
            <a:endParaRPr lang="zh-CN" altLang="en-US"/>
          </a:p>
        </p:txBody>
      </p:sp>
      <p:pic>
        <p:nvPicPr>
          <p:cNvPr id="4" name="内容占位符 3">
            <a:extLst>
              <a:ext uri="{FF2B5EF4-FFF2-40B4-BE49-F238E27FC236}">
                <a16:creationId xmlns:a16="http://schemas.microsoft.com/office/drawing/2014/main" id="{E765ACE1-72BC-F45A-A24A-8D050E0A7EA7}"/>
              </a:ext>
            </a:extLst>
          </p:cNvPr>
          <p:cNvPicPr>
            <a:picLocks noGrp="1" noChangeAspect="1"/>
          </p:cNvPicPr>
          <p:nvPr>
            <p:ph idx="1"/>
          </p:nvPr>
        </p:nvPicPr>
        <p:blipFill>
          <a:blip r:embed="rId2"/>
          <a:stretch>
            <a:fillRect/>
          </a:stretch>
        </p:blipFill>
        <p:spPr>
          <a:xfrm>
            <a:off x="3541954" y="1825625"/>
            <a:ext cx="5108092" cy="4351338"/>
          </a:xfrm>
          <a:prstGeom prst="rect">
            <a:avLst/>
          </a:prstGeom>
        </p:spPr>
      </p:pic>
    </p:spTree>
    <p:extLst>
      <p:ext uri="{BB962C8B-B14F-4D97-AF65-F5344CB8AC3E}">
        <p14:creationId xmlns:p14="http://schemas.microsoft.com/office/powerpoint/2010/main" val="41945841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D4068186-9329-41CE-BC22-F39815607BA7}"/>
              </a:ext>
            </a:extLst>
          </p:cNvPr>
          <p:cNvSpPr>
            <a:spLocks noGrp="1" noChangeArrowheads="1"/>
          </p:cNvSpPr>
          <p:nvPr>
            <p:ph type="title"/>
          </p:nvPr>
        </p:nvSpPr>
        <p:spPr/>
        <p:txBody>
          <a:bodyPr/>
          <a:lstStyle/>
          <a:p>
            <a:r>
              <a:rPr lang="zh-CN" altLang="en-US" dirty="0">
                <a:latin typeface="宋体" panose="02010600030101010101" pitchFamily="2" charset="-122"/>
                <a:ea typeface="宋体" panose="02010600030101010101" pitchFamily="2" charset="-122"/>
              </a:rPr>
              <a:t>大跃进和人民公社化运动</a:t>
            </a:r>
          </a:p>
        </p:txBody>
      </p:sp>
      <p:sp>
        <p:nvSpPr>
          <p:cNvPr id="106499" name="Rectangle 3">
            <a:extLst>
              <a:ext uri="{FF2B5EF4-FFF2-40B4-BE49-F238E27FC236}">
                <a16:creationId xmlns:a16="http://schemas.microsoft.com/office/drawing/2014/main" id="{B05A5718-0B09-45FB-AE52-EB244C24D40D}"/>
              </a:ext>
            </a:extLst>
          </p:cNvPr>
          <p:cNvSpPr>
            <a:spLocks noGrp="1" noChangeArrowheads="1"/>
          </p:cNvSpPr>
          <p:nvPr>
            <p:ph type="body" idx="1"/>
          </p:nvPr>
        </p:nvSpPr>
        <p:spPr>
          <a:xfrm>
            <a:off x="838200" y="1825625"/>
            <a:ext cx="5418221" cy="4351338"/>
          </a:xfrm>
        </p:spPr>
        <p:txBody>
          <a:bodyPr/>
          <a:lstStyle/>
          <a:p>
            <a:r>
              <a:rPr lang="zh-CN" altLang="en-US" dirty="0">
                <a:latin typeface="宋体" panose="02010600030101010101" pitchFamily="2" charset="-122"/>
                <a:ea typeface="宋体" panose="02010600030101010101" pitchFamily="2" charset="-122"/>
              </a:rPr>
              <a:t>人民公社化运动</a:t>
            </a:r>
          </a:p>
          <a:p>
            <a:pPr lvl="1" algn="just"/>
            <a:r>
              <a:rPr lang="en-US" altLang="zh-CN" dirty="0">
                <a:latin typeface="宋体" panose="02010600030101010101" pitchFamily="2" charset="-122"/>
                <a:ea typeface="宋体" panose="02010600030101010101" pitchFamily="2" charset="-122"/>
              </a:rPr>
              <a:t>1958</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9</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关于在农村建立人民公社问题的决议</a:t>
            </a:r>
            <a:r>
              <a:rPr lang="en-US" altLang="zh-CN" dirty="0">
                <a:latin typeface="宋体" panose="02010600030101010101" pitchFamily="2" charset="-122"/>
                <a:ea typeface="宋体" panose="02010600030101010101" pitchFamily="2" charset="-122"/>
              </a:rPr>
              <a:t>》</a:t>
            </a:r>
          </a:p>
          <a:p>
            <a:pPr lvl="1" algn="just"/>
            <a:r>
              <a:rPr lang="zh-CN" altLang="en-US" dirty="0">
                <a:latin typeface="宋体" panose="02010600030101010101" pitchFamily="2" charset="-122"/>
                <a:ea typeface="宋体" panose="02010600030101010101" pitchFamily="2" charset="-122"/>
              </a:rPr>
              <a:t>性质：政社合一，既是一级政府，又是一级经济组织</a:t>
            </a:r>
          </a:p>
          <a:p>
            <a:pPr lvl="1" algn="just"/>
            <a:r>
              <a:rPr lang="zh-CN" altLang="en-US" dirty="0">
                <a:latin typeface="宋体" panose="02010600030101010101" pitchFamily="2" charset="-122"/>
                <a:ea typeface="宋体" panose="02010600030101010101" pitchFamily="2" charset="-122"/>
              </a:rPr>
              <a:t>特点：一大二公，即规模大，公有化程度</a:t>
            </a:r>
          </a:p>
        </p:txBody>
      </p:sp>
      <p:pic>
        <p:nvPicPr>
          <p:cNvPr id="2" name="图片 1">
            <a:extLst>
              <a:ext uri="{FF2B5EF4-FFF2-40B4-BE49-F238E27FC236}">
                <a16:creationId xmlns:a16="http://schemas.microsoft.com/office/drawing/2014/main" id="{BDA35BAF-13E5-4FF6-BD07-F6F1CB1C7ED7}"/>
              </a:ext>
            </a:extLst>
          </p:cNvPr>
          <p:cNvPicPr>
            <a:picLocks noChangeAspect="1"/>
          </p:cNvPicPr>
          <p:nvPr/>
        </p:nvPicPr>
        <p:blipFill>
          <a:blip r:embed="rId2"/>
          <a:stretch>
            <a:fillRect/>
          </a:stretch>
        </p:blipFill>
        <p:spPr>
          <a:xfrm>
            <a:off x="7237832" y="1575184"/>
            <a:ext cx="4762204" cy="397797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D6AEF6-DB80-4EC1-8D1E-ED671B133A03}"/>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B4F4AD21-37E8-42CA-90D5-0663B2484D82}"/>
              </a:ext>
            </a:extLst>
          </p:cNvPr>
          <p:cNvSpPr>
            <a:spLocks noGrp="1"/>
          </p:cNvSpPr>
          <p:nvPr>
            <p:ph idx="1"/>
          </p:nvPr>
        </p:nvSpPr>
        <p:spPr>
          <a:xfrm>
            <a:off x="838200" y="1422352"/>
            <a:ext cx="10515600" cy="4351338"/>
          </a:xfrm>
        </p:spPr>
        <p:txBody>
          <a:bodyPr/>
          <a:lstStyle/>
          <a:p>
            <a:r>
              <a:rPr lang="zh-CN" altLang="en-US" dirty="0">
                <a:latin typeface="宋体" panose="02010600030101010101" pitchFamily="2" charset="-122"/>
                <a:ea typeface="宋体" panose="02010600030101010101" pitchFamily="2" charset="-122"/>
              </a:rPr>
              <a:t>人民公社</a:t>
            </a:r>
            <a:endParaRPr lang="en-US" altLang="zh-CN" dirty="0">
              <a:latin typeface="宋体" panose="02010600030101010101" pitchFamily="2" charset="-122"/>
              <a:ea typeface="宋体" panose="02010600030101010101" pitchFamily="2" charset="-122"/>
            </a:endParaRPr>
          </a:p>
          <a:p>
            <a:pPr marL="0" indent="0">
              <a:buNone/>
            </a:pPr>
            <a:r>
              <a:rPr lang="zh-CN" altLang="en-US" dirty="0">
                <a:latin typeface="宋体" panose="02010600030101010101" pitchFamily="2" charset="-122"/>
                <a:ea typeface="宋体" panose="02010600030101010101" pitchFamily="2" charset="-122"/>
              </a:rPr>
              <a:t>政权组织、群众组织、民兵组织、经济组织原则上合一；党组织例外；供销社、合作社、个体工商业都基本取消、农业经济与市场基</a:t>
            </a:r>
            <a:endParaRPr lang="en-US" altLang="zh-CN" dirty="0">
              <a:latin typeface="宋体" panose="02010600030101010101" pitchFamily="2" charset="-122"/>
              <a:ea typeface="宋体" panose="02010600030101010101" pitchFamily="2" charset="-122"/>
            </a:endParaRPr>
          </a:p>
          <a:p>
            <a:pPr marL="0" indent="0">
              <a:buNone/>
            </a:pPr>
            <a:r>
              <a:rPr lang="zh-CN" altLang="en-US" dirty="0">
                <a:latin typeface="宋体" panose="02010600030101010101" pitchFamily="2" charset="-122"/>
                <a:ea typeface="宋体" panose="02010600030101010101" pitchFamily="2" charset="-122"/>
              </a:rPr>
              <a:t>本脱钩；经济呈现高度垂直行政指令化特征；有一定军事化色彩；原则上社员不再有私有财产公社给予福利；无所不包的特质原则上希望解放更多劳动力；原则上也注意提高文化教育水平。</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思想资源（空想社会主义、马克思理论、无政府主义、</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三国志</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张鲁传</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大同书</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a:t>
            </a:r>
            <a:endParaRPr lang="en-US" altLang="zh-CN" dirty="0">
              <a:latin typeface="宋体" panose="02010600030101010101" pitchFamily="2" charset="-122"/>
              <a:ea typeface="宋体" panose="02010600030101010101" pitchFamily="2" charset="-122"/>
            </a:endParaRPr>
          </a:p>
          <a:p>
            <a:endParaRPr lang="en-US" altLang="zh-CN" dirty="0"/>
          </a:p>
          <a:p>
            <a:pPr marL="0" indent="0">
              <a:buNone/>
            </a:pPr>
            <a:endParaRPr lang="zh-CN" altLang="en-US" dirty="0"/>
          </a:p>
        </p:txBody>
      </p:sp>
    </p:spTree>
    <p:extLst>
      <p:ext uri="{BB962C8B-B14F-4D97-AF65-F5344CB8AC3E}">
        <p14:creationId xmlns:p14="http://schemas.microsoft.com/office/powerpoint/2010/main" val="17905683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1CBBE071-D1D4-4DAF-B88C-4C9A19EF914B}"/>
              </a:ext>
            </a:extLst>
          </p:cNvPr>
          <p:cNvSpPr>
            <a:spLocks noGrp="1" noChangeArrowheads="1"/>
          </p:cNvSpPr>
          <p:nvPr>
            <p:ph type="title"/>
          </p:nvPr>
        </p:nvSpPr>
        <p:spPr/>
        <p:txBody>
          <a:bodyPr/>
          <a:lstStyle/>
          <a:p>
            <a:r>
              <a:rPr lang="zh-CN" altLang="en-US" dirty="0">
                <a:latin typeface="宋体" panose="02010600030101010101" pitchFamily="2" charset="-122"/>
                <a:ea typeface="宋体" panose="02010600030101010101" pitchFamily="2" charset="-122"/>
              </a:rPr>
              <a:t>初步纠正“左”倾错误的努力</a:t>
            </a:r>
          </a:p>
        </p:txBody>
      </p:sp>
      <p:sp>
        <p:nvSpPr>
          <p:cNvPr id="105475" name="Rectangle 3">
            <a:extLst>
              <a:ext uri="{FF2B5EF4-FFF2-40B4-BE49-F238E27FC236}">
                <a16:creationId xmlns:a16="http://schemas.microsoft.com/office/drawing/2014/main" id="{F9D1BD8B-FD11-4233-91C2-86349967DE76}"/>
              </a:ext>
            </a:extLst>
          </p:cNvPr>
          <p:cNvSpPr>
            <a:spLocks noGrp="1" noChangeArrowheads="1"/>
          </p:cNvSpPr>
          <p:nvPr>
            <p:ph type="body" sz="half" idx="1"/>
          </p:nvPr>
        </p:nvSpPr>
        <p:spPr>
          <a:xfrm>
            <a:off x="609600" y="1600200"/>
            <a:ext cx="7129112" cy="4495800"/>
          </a:xfrm>
        </p:spPr>
        <p:txBody>
          <a:bodyPr/>
          <a:lstStyle/>
          <a:p>
            <a:r>
              <a:rPr lang="zh-CN" altLang="en-US" dirty="0">
                <a:latin typeface="宋体" panose="02010600030101010101" pitchFamily="2" charset="-122"/>
                <a:ea typeface="宋体" panose="02010600030101010101" pitchFamily="2" charset="-122"/>
              </a:rPr>
              <a:t>“大跃进”和人民公社化运动违背了经济发展的客观规律，造成了人力、物力、财力的极大浪费，引起了国民经济比例的严重失调。</a:t>
            </a:r>
            <a:endParaRPr lang="en-US" altLang="zh-CN" dirty="0">
              <a:latin typeface="宋体" panose="02010600030101010101" pitchFamily="2" charset="-122"/>
              <a:ea typeface="宋体" panose="02010600030101010101" pitchFamily="2" charset="-122"/>
            </a:endParaRPr>
          </a:p>
          <a:p>
            <a:r>
              <a:rPr lang="en-US" altLang="zh-CN" dirty="0">
                <a:latin typeface="宋体" panose="02010600030101010101" pitchFamily="2" charset="-122"/>
                <a:ea typeface="宋体" panose="02010600030101010101" pitchFamily="2" charset="-122"/>
              </a:rPr>
              <a:t>1958</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11</a:t>
            </a:r>
            <a:r>
              <a:rPr lang="zh-CN" altLang="en-US" dirty="0">
                <a:latin typeface="宋体" panose="02010600030101010101" pitchFamily="2" charset="-122"/>
                <a:ea typeface="宋体" panose="02010600030101010101" pitchFamily="2" charset="-122"/>
              </a:rPr>
              <a:t>月，第一次郑州会议</a:t>
            </a:r>
          </a:p>
          <a:p>
            <a:pPr lvl="1"/>
            <a:r>
              <a:rPr lang="zh-CN" altLang="en-US" dirty="0">
                <a:latin typeface="宋体" panose="02010600030101010101" pitchFamily="2" charset="-122"/>
                <a:ea typeface="宋体" panose="02010600030101010101" pitchFamily="2" charset="-122"/>
              </a:rPr>
              <a:t>“三面红旗”下的纠正</a:t>
            </a:r>
          </a:p>
          <a:p>
            <a:r>
              <a:rPr lang="en-US" altLang="zh-CN" dirty="0">
                <a:latin typeface="宋体" panose="02010600030101010101" pitchFamily="2" charset="-122"/>
                <a:ea typeface="宋体" panose="02010600030101010101" pitchFamily="2" charset="-122"/>
              </a:rPr>
              <a:t>1959</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月，第二次郑州会议</a:t>
            </a:r>
          </a:p>
          <a:p>
            <a:pPr lvl="1"/>
            <a:r>
              <a:rPr lang="zh-CN" altLang="en-US" dirty="0">
                <a:latin typeface="宋体" panose="02010600030101010101" pitchFamily="2" charset="-122"/>
                <a:ea typeface="宋体" panose="02010600030101010101" pitchFamily="2" charset="-122"/>
              </a:rPr>
              <a:t>队为基础，三级核算</a:t>
            </a:r>
            <a:endParaRPr lang="en-US" altLang="zh-CN" dirty="0">
              <a:latin typeface="宋体" panose="02010600030101010101" pitchFamily="2" charset="-122"/>
              <a:ea typeface="宋体" panose="02010600030101010101" pitchFamily="2" charset="-122"/>
            </a:endParaRPr>
          </a:p>
          <a:p>
            <a:pPr marL="457200" lvl="1" indent="0">
              <a:buNone/>
            </a:pPr>
            <a:r>
              <a:rPr lang="zh-CN" altLang="en-US" dirty="0">
                <a:latin typeface="宋体" panose="02010600030101010101" pitchFamily="2" charset="-122"/>
                <a:ea typeface="宋体" panose="02010600030101010101" pitchFamily="2" charset="-122"/>
              </a:rPr>
              <a:t>几次会议小结：批评共产风，实行退赔；初建公社内三级所有制；实行等价交换、按劳分配。</a:t>
            </a:r>
          </a:p>
          <a:p>
            <a:pPr marL="457200" lvl="1" indent="0">
              <a:buNone/>
            </a:pPr>
            <a:endParaRPr lang="zh-CN" altLang="en-US" dirty="0">
              <a:latin typeface="宋体" panose="02010600030101010101" pitchFamily="2" charset="-122"/>
              <a:ea typeface="宋体" panose="02010600030101010101" pitchFamily="2" charset="-122"/>
            </a:endParaRPr>
          </a:p>
        </p:txBody>
      </p:sp>
      <p:pic>
        <p:nvPicPr>
          <p:cNvPr id="105477" name="Picture 5">
            <a:extLst>
              <a:ext uri="{FF2B5EF4-FFF2-40B4-BE49-F238E27FC236}">
                <a16:creationId xmlns:a16="http://schemas.microsoft.com/office/drawing/2014/main" id="{EDBC7DF8-E881-49F4-B24C-CBA7084E3832}"/>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7543800" y="1300213"/>
            <a:ext cx="4038600" cy="30289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05478" name="Text Box 6">
            <a:extLst>
              <a:ext uri="{FF2B5EF4-FFF2-40B4-BE49-F238E27FC236}">
                <a16:creationId xmlns:a16="http://schemas.microsoft.com/office/drawing/2014/main" id="{629EE22B-8983-4855-A78E-8863EA6B9A66}"/>
              </a:ext>
            </a:extLst>
          </p:cNvPr>
          <p:cNvSpPr txBox="1">
            <a:spLocks noChangeArrowheads="1"/>
          </p:cNvSpPr>
          <p:nvPr/>
        </p:nvSpPr>
        <p:spPr bwMode="auto">
          <a:xfrm>
            <a:off x="8098807" y="4892535"/>
            <a:ext cx="3200400" cy="369332"/>
          </a:xfrm>
          <a:prstGeom prst="rect">
            <a:avLst/>
          </a:prstGeom>
          <a:noFill/>
          <a:ln w="76200" cmpd="tri">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spAutoFit/>
          </a:bodyPr>
          <a:lstStyle/>
          <a:p>
            <a:pPr algn="ctr">
              <a:spcBef>
                <a:spcPct val="50000"/>
              </a:spcBef>
            </a:pPr>
            <a:r>
              <a:rPr lang="zh-CN" altLang="en-US"/>
              <a:t>南京长江大桥上的“三面红旗</a:t>
            </a:r>
          </a:p>
        </p:txBody>
      </p:sp>
    </p:spTree>
  </p:cSld>
  <p:clrMapOvr>
    <a:masterClrMapping/>
  </p:clrMapOvr>
  <p:transition spd="slow">
    <p:zoom/>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2">
            <a:extLst>
              <a:ext uri="{FF2B5EF4-FFF2-40B4-BE49-F238E27FC236}">
                <a16:creationId xmlns:a16="http://schemas.microsoft.com/office/drawing/2014/main" id="{F289ED1C-FE82-4B34-AF19-1145E1E266EA}"/>
              </a:ext>
            </a:extLst>
          </p:cNvPr>
          <p:cNvSpPr>
            <a:spLocks noGrp="1" noChangeArrowheads="1"/>
          </p:cNvSpPr>
          <p:nvPr>
            <p:ph type="title"/>
          </p:nvPr>
        </p:nvSpPr>
        <p:spPr/>
        <p:txBody>
          <a:bodyPr/>
          <a:lstStyle/>
          <a:p>
            <a:r>
              <a:rPr lang="zh-CN" altLang="en-US" dirty="0">
                <a:latin typeface="宋体" panose="02010600030101010101" pitchFamily="2" charset="-122"/>
                <a:ea typeface="宋体" panose="02010600030101010101" pitchFamily="2" charset="-122"/>
              </a:rPr>
              <a:t>庐山会议</a:t>
            </a:r>
          </a:p>
        </p:txBody>
      </p:sp>
      <p:sp>
        <p:nvSpPr>
          <p:cNvPr id="110595" name="Rectangle 3">
            <a:extLst>
              <a:ext uri="{FF2B5EF4-FFF2-40B4-BE49-F238E27FC236}">
                <a16:creationId xmlns:a16="http://schemas.microsoft.com/office/drawing/2014/main" id="{C963A440-DAF9-4826-A69F-8931186A6CE8}"/>
              </a:ext>
            </a:extLst>
          </p:cNvPr>
          <p:cNvSpPr>
            <a:spLocks noGrp="1" noChangeArrowheads="1"/>
          </p:cNvSpPr>
          <p:nvPr>
            <p:ph type="body" sz="half" idx="1"/>
          </p:nvPr>
        </p:nvSpPr>
        <p:spPr/>
        <p:txBody>
          <a:bodyPr/>
          <a:lstStyle/>
          <a:p>
            <a:pPr algn="just"/>
            <a:r>
              <a:rPr lang="zh-CN" altLang="en-US" dirty="0">
                <a:latin typeface="宋体" panose="02010600030101010101" pitchFamily="2" charset="-122"/>
                <a:ea typeface="宋体" panose="02010600030101010101" pitchFamily="2" charset="-122"/>
              </a:rPr>
              <a:t>庐山会议与纠“左”进程的中断</a:t>
            </a:r>
          </a:p>
          <a:p>
            <a:pPr lvl="1" algn="just"/>
            <a:r>
              <a:rPr lang="en-US" altLang="zh-CN" dirty="0">
                <a:latin typeface="宋体" panose="02010600030101010101" pitchFamily="2" charset="-122"/>
                <a:ea typeface="宋体" panose="02010600030101010101" pitchFamily="2" charset="-122"/>
              </a:rPr>
              <a:t>1959</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7</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日，政治局扩大会议</a:t>
            </a:r>
          </a:p>
          <a:p>
            <a:pPr lvl="1" algn="just"/>
            <a:r>
              <a:rPr lang="zh-CN" altLang="en-US" dirty="0">
                <a:latin typeface="宋体" panose="02010600030101010101" pitchFamily="2" charset="-122"/>
                <a:ea typeface="宋体" panose="02010600030101010101" pitchFamily="2" charset="-122"/>
              </a:rPr>
              <a:t>前半段纠“左”</a:t>
            </a:r>
          </a:p>
          <a:p>
            <a:pPr lvl="1" algn="just"/>
            <a:r>
              <a:rPr lang="en-US" altLang="zh-CN" dirty="0">
                <a:latin typeface="宋体" panose="02010600030101010101" pitchFamily="2" charset="-122"/>
                <a:ea typeface="宋体" panose="02010600030101010101" pitchFamily="2" charset="-122"/>
              </a:rPr>
              <a:t>7</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14</a:t>
            </a:r>
            <a:r>
              <a:rPr lang="zh-CN" altLang="en-US" dirty="0">
                <a:latin typeface="宋体" panose="02010600030101010101" pitchFamily="2" charset="-122"/>
                <a:ea typeface="宋体" panose="02010600030101010101" pitchFamily="2" charset="-122"/>
              </a:rPr>
              <a:t>日，彭德怀给毛泽东的信</a:t>
            </a:r>
          </a:p>
        </p:txBody>
      </p:sp>
      <p:pic>
        <p:nvPicPr>
          <p:cNvPr id="110597" name="Picture 5">
            <a:extLst>
              <a:ext uri="{FF2B5EF4-FFF2-40B4-BE49-F238E27FC236}">
                <a16:creationId xmlns:a16="http://schemas.microsoft.com/office/drawing/2014/main" id="{0DC3D244-5520-475B-A7F0-DE13E5417812}"/>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7042151" y="1766888"/>
            <a:ext cx="2487613" cy="3124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10598" name="Text Box 6">
            <a:extLst>
              <a:ext uri="{FF2B5EF4-FFF2-40B4-BE49-F238E27FC236}">
                <a16:creationId xmlns:a16="http://schemas.microsoft.com/office/drawing/2014/main" id="{F73E5CCF-DA31-4408-899D-69AACAF0F826}"/>
              </a:ext>
            </a:extLst>
          </p:cNvPr>
          <p:cNvSpPr txBox="1">
            <a:spLocks noChangeArrowheads="1"/>
          </p:cNvSpPr>
          <p:nvPr/>
        </p:nvSpPr>
        <p:spPr bwMode="auto">
          <a:xfrm>
            <a:off x="7019926" y="5150128"/>
            <a:ext cx="2519363" cy="369332"/>
          </a:xfrm>
          <a:prstGeom prst="rect">
            <a:avLst/>
          </a:prstGeom>
          <a:noFill/>
          <a:ln w="76200" cmpd="tri">
            <a:solidFill>
              <a:srgbClr val="80808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spAutoFit/>
          </a:bodyPr>
          <a:lstStyle/>
          <a:p>
            <a:pPr algn="ctr">
              <a:spcBef>
                <a:spcPct val="50000"/>
              </a:spcBef>
            </a:pPr>
            <a:r>
              <a:rPr lang="zh-CN" altLang="en-US" b="1">
                <a:solidFill>
                  <a:srgbClr val="FF0000"/>
                </a:solidFill>
                <a:ea typeface="黑体" panose="02010609060101010101" pitchFamily="49" charset="-122"/>
              </a:rPr>
              <a:t>庐山会议后的彭德怀</a:t>
            </a:r>
          </a:p>
        </p:txBody>
      </p:sp>
    </p:spTree>
  </p:cSld>
  <p:clrMapOvr>
    <a:masterClrMapping/>
  </p:clrMapOvr>
  <p:transition spd="slow">
    <p:zoom/>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02A734F-6DA7-48E9-BB25-A0CA1A0E673B}"/>
              </a:ext>
            </a:extLst>
          </p:cNvPr>
          <p:cNvSpPr>
            <a:spLocks noGrp="1"/>
          </p:cNvSpPr>
          <p:nvPr>
            <p:ph type="title"/>
          </p:nvPr>
        </p:nvSpPr>
        <p:spPr/>
        <p:txBody>
          <a:bodyPr/>
          <a:lstStyle/>
          <a:p>
            <a:r>
              <a:rPr lang="zh-CN" altLang="en-US" dirty="0">
                <a:latin typeface="宋体" panose="02010600030101010101" pitchFamily="2" charset="-122"/>
                <a:ea typeface="宋体" panose="02010600030101010101" pitchFamily="2" charset="-122"/>
              </a:rPr>
              <a:t>后果</a:t>
            </a:r>
          </a:p>
        </p:txBody>
      </p:sp>
      <p:sp>
        <p:nvSpPr>
          <p:cNvPr id="3" name="内容占位符 2">
            <a:extLst>
              <a:ext uri="{FF2B5EF4-FFF2-40B4-BE49-F238E27FC236}">
                <a16:creationId xmlns:a16="http://schemas.microsoft.com/office/drawing/2014/main" id="{591CFE5F-4DD1-408F-9D9E-E0E21FC0ACE2}"/>
              </a:ext>
            </a:extLst>
          </p:cNvPr>
          <p:cNvSpPr>
            <a:spLocks noGrp="1"/>
          </p:cNvSpPr>
          <p:nvPr>
            <p:ph idx="1"/>
          </p:nvPr>
        </p:nvSpPr>
        <p:spPr/>
        <p:txBody>
          <a:bodyPr/>
          <a:lstStyle/>
          <a:p>
            <a:r>
              <a:rPr lang="zh-CN" altLang="en-US" dirty="0">
                <a:latin typeface="宋体" panose="02010600030101010101" pitchFamily="2" charset="-122"/>
                <a:ea typeface="宋体" panose="02010600030101010101" pitchFamily="2" charset="-122"/>
              </a:rPr>
              <a:t>政治：把阶级斗争引入党内，阶级斗争扩大化愈加严重，为以后党内阶级斗争找到根据</a:t>
            </a:r>
          </a:p>
          <a:p>
            <a:r>
              <a:rPr lang="zh-CN" altLang="en-US" dirty="0">
                <a:latin typeface="宋体" panose="02010600030101010101" pitchFamily="2" charset="-122"/>
                <a:ea typeface="宋体" panose="02010600030101010101" pitchFamily="2" charset="-122"/>
              </a:rPr>
              <a:t>经济：终止纠左，重新跃进，经济失序，饥荒扩大。</a:t>
            </a:r>
          </a:p>
          <a:p>
            <a:r>
              <a:rPr lang="zh-CN" altLang="en-US" dirty="0">
                <a:latin typeface="宋体" panose="02010600030101010101" pitchFamily="2" charset="-122"/>
                <a:ea typeface="宋体" panose="02010600030101010101" pitchFamily="2" charset="-122"/>
              </a:rPr>
              <a:t>组织：破坏党内民主、组织原则。谏诤蒙冤，小人当道；假大空为真理，个人崇拜在党内盛行。</a:t>
            </a:r>
          </a:p>
          <a:p>
            <a:endParaRPr lang="zh-CN" altLang="en-US" dirty="0"/>
          </a:p>
        </p:txBody>
      </p:sp>
    </p:spTree>
    <p:extLst>
      <p:ext uri="{BB962C8B-B14F-4D97-AF65-F5344CB8AC3E}">
        <p14:creationId xmlns:p14="http://schemas.microsoft.com/office/powerpoint/2010/main" val="8623974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0826001-5DD4-459D-B4B4-1757221BF3F5}"/>
              </a:ext>
            </a:extLst>
          </p:cNvPr>
          <p:cNvSpPr>
            <a:spLocks noGrp="1"/>
          </p:cNvSpPr>
          <p:nvPr>
            <p:ph type="title"/>
          </p:nvPr>
        </p:nvSpPr>
        <p:spPr/>
        <p:txBody>
          <a:bodyPr/>
          <a:lstStyle/>
          <a:p>
            <a:r>
              <a:rPr lang="zh-CN" altLang="en-US" dirty="0">
                <a:latin typeface="宋体" panose="02010600030101010101" pitchFamily="2" charset="-122"/>
                <a:ea typeface="宋体" panose="02010600030101010101" pitchFamily="2" charset="-122"/>
              </a:rPr>
              <a:t>三年困难</a:t>
            </a:r>
          </a:p>
        </p:txBody>
      </p:sp>
      <p:sp>
        <p:nvSpPr>
          <p:cNvPr id="3" name="内容占位符 2">
            <a:extLst>
              <a:ext uri="{FF2B5EF4-FFF2-40B4-BE49-F238E27FC236}">
                <a16:creationId xmlns:a16="http://schemas.microsoft.com/office/drawing/2014/main" id="{09C733F0-725A-4E67-9D9F-359AD927E579}"/>
              </a:ext>
            </a:extLst>
          </p:cNvPr>
          <p:cNvSpPr>
            <a:spLocks noGrp="1"/>
          </p:cNvSpPr>
          <p:nvPr>
            <p:ph idx="1"/>
          </p:nvPr>
        </p:nvSpPr>
        <p:spPr/>
        <p:txBody>
          <a:bodyPr/>
          <a:lstStyle/>
          <a:p>
            <a:r>
              <a:rPr lang="en-US" altLang="zh-CN" dirty="0">
                <a:latin typeface="宋体" panose="02010600030101010101" pitchFamily="2" charset="-122"/>
                <a:ea typeface="宋体" panose="02010600030101010101" pitchFamily="2" charset="-122"/>
              </a:rPr>
              <a:t>1958</a:t>
            </a:r>
            <a:r>
              <a:rPr lang="zh-CN" altLang="en-US" dirty="0">
                <a:latin typeface="宋体" panose="02010600030101010101" pitchFamily="2" charset="-122"/>
                <a:ea typeface="宋体" panose="02010600030101010101" pitchFamily="2" charset="-122"/>
              </a:rPr>
              <a:t>年，丰收与饿饭</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毛泽东的判断（粮食足够、农民不愿交、基层瞒产）</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庐山会议前的严重情况</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庐山会议后的失控</a:t>
            </a:r>
            <a:endParaRPr lang="en-US" altLang="zh-CN" dirty="0">
              <a:latin typeface="宋体" panose="02010600030101010101" pitchFamily="2" charset="-122"/>
              <a:ea typeface="宋体" panose="02010600030101010101" pitchFamily="2" charset="-122"/>
            </a:endParaRPr>
          </a:p>
          <a:p>
            <a:r>
              <a:rPr lang="en-US" altLang="zh-CN" dirty="0">
                <a:latin typeface="宋体" panose="02010600030101010101" pitchFamily="2" charset="-122"/>
                <a:ea typeface="宋体" panose="02010600030101010101" pitchFamily="2" charset="-122"/>
              </a:rPr>
              <a:t>1960</a:t>
            </a:r>
            <a:r>
              <a:rPr lang="zh-CN" altLang="en-US" dirty="0">
                <a:latin typeface="宋体" panose="02010600030101010101" pitchFamily="2" charset="-122"/>
                <a:ea typeface="宋体" panose="02010600030101010101" pitchFamily="2" charset="-122"/>
              </a:rPr>
              <a:t>的饥荒问题</a:t>
            </a:r>
            <a:endParaRPr lang="en-US" altLang="zh-CN" dirty="0">
              <a:latin typeface="宋体" panose="02010600030101010101" pitchFamily="2" charset="-122"/>
              <a:ea typeface="宋体" panose="02010600030101010101" pitchFamily="2" charset="-122"/>
            </a:endParaRPr>
          </a:p>
          <a:p>
            <a:r>
              <a:rPr lang="en-US" altLang="zh-CN" dirty="0">
                <a:latin typeface="宋体" panose="02010600030101010101" pitchFamily="2" charset="-122"/>
                <a:ea typeface="宋体" panose="02010600030101010101" pitchFamily="2" charset="-122"/>
              </a:rPr>
              <a:t>1961</a:t>
            </a:r>
            <a:r>
              <a:rPr lang="zh-CN" altLang="en-US" dirty="0">
                <a:latin typeface="宋体" panose="02010600030101010101" pitchFamily="2" charset="-122"/>
                <a:ea typeface="宋体" panose="02010600030101010101" pitchFamily="2" charset="-122"/>
              </a:rPr>
              <a:t>调查年（</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农村人民公社工作条例（修正案）</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农业六十条</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）退赔私产、允许自留地、降低积累率、恢复部分市场，减少农田水利建设、精简城市人口、提高农产品收购价格、公共食堂多数取消、调整公社体制改核算单位为生产队</a:t>
            </a:r>
            <a:r>
              <a:rPr lang="en-US" altLang="zh-CN" dirty="0">
                <a:latin typeface="宋体" panose="02010600030101010101" pitchFamily="2" charset="-122"/>
                <a:ea typeface="宋体" panose="02010600030101010101" pitchFamily="2" charset="-122"/>
              </a:rPr>
              <a:t>……</a:t>
            </a:r>
          </a:p>
        </p:txBody>
      </p:sp>
    </p:spTree>
    <p:extLst>
      <p:ext uri="{BB962C8B-B14F-4D97-AF65-F5344CB8AC3E}">
        <p14:creationId xmlns:p14="http://schemas.microsoft.com/office/powerpoint/2010/main" val="4020561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D70B93-FB75-4E4D-93B5-6239D9AAB71F}"/>
              </a:ext>
            </a:extLst>
          </p:cNvPr>
          <p:cNvSpPr>
            <a:spLocks noGrp="1"/>
          </p:cNvSpPr>
          <p:nvPr>
            <p:ph type="title"/>
          </p:nvPr>
        </p:nvSpPr>
        <p:spPr>
          <a:xfrm>
            <a:off x="2606040" y="2192533"/>
            <a:ext cx="9154551" cy="1325563"/>
          </a:xfrm>
        </p:spPr>
        <p:txBody>
          <a:bodyPr/>
          <a:lstStyle/>
          <a:p>
            <a:r>
              <a:rPr lang="zh-CN" altLang="en-US" dirty="0">
                <a:latin typeface="宋体" panose="02010600030101010101" pitchFamily="2" charset="-122"/>
                <a:ea typeface="宋体" panose="02010600030101010101" pitchFamily="2" charset="-122"/>
              </a:rPr>
              <a:t>一、全面建设的良好开局</a:t>
            </a:r>
          </a:p>
        </p:txBody>
      </p:sp>
    </p:spTree>
    <p:extLst>
      <p:ext uri="{BB962C8B-B14F-4D97-AF65-F5344CB8AC3E}">
        <p14:creationId xmlns:p14="http://schemas.microsoft.com/office/powerpoint/2010/main" val="8322088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9BFA76-BE5E-4F15-BB63-248A7D0BE37C}"/>
              </a:ext>
            </a:extLst>
          </p:cNvPr>
          <p:cNvSpPr>
            <a:spLocks noGrp="1"/>
          </p:cNvSpPr>
          <p:nvPr>
            <p:ph type="title"/>
          </p:nvPr>
        </p:nvSpPr>
        <p:spPr/>
        <p:txBody>
          <a:bodyPr/>
          <a:lstStyle/>
          <a:p>
            <a:r>
              <a:rPr lang="zh-CN" altLang="en-US" dirty="0">
                <a:latin typeface="宋体" panose="02010600030101010101" pitchFamily="2" charset="-122"/>
                <a:ea typeface="宋体" panose="02010600030101010101" pitchFamily="2" charset="-122"/>
              </a:rPr>
              <a:t>薄一波同志对三年困难时期的反思</a:t>
            </a:r>
          </a:p>
        </p:txBody>
      </p:sp>
      <p:pic>
        <p:nvPicPr>
          <p:cNvPr id="5" name="内容占位符 4">
            <a:extLst>
              <a:ext uri="{FF2B5EF4-FFF2-40B4-BE49-F238E27FC236}">
                <a16:creationId xmlns:a16="http://schemas.microsoft.com/office/drawing/2014/main" id="{ADFD00F6-A2B9-4F69-9213-D7DFF5569934}"/>
              </a:ext>
            </a:extLst>
          </p:cNvPr>
          <p:cNvPicPr>
            <a:picLocks noGrp="1" noChangeAspect="1"/>
          </p:cNvPicPr>
          <p:nvPr>
            <p:ph idx="1"/>
          </p:nvPr>
        </p:nvPicPr>
        <p:blipFill>
          <a:blip r:embed="rId2"/>
          <a:stretch>
            <a:fillRect/>
          </a:stretch>
        </p:blipFill>
        <p:spPr>
          <a:xfrm>
            <a:off x="1130430" y="1690688"/>
            <a:ext cx="10515600" cy="3845473"/>
          </a:xfrm>
        </p:spPr>
      </p:pic>
    </p:spTree>
    <p:extLst>
      <p:ext uri="{BB962C8B-B14F-4D97-AF65-F5344CB8AC3E}">
        <p14:creationId xmlns:p14="http://schemas.microsoft.com/office/powerpoint/2010/main" val="2535007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7BF0A84A-AC0F-4833-92BB-89BC1FB401D8}"/>
              </a:ext>
            </a:extLst>
          </p:cNvPr>
          <p:cNvSpPr>
            <a:spLocks noGrp="1" noChangeArrowheads="1"/>
          </p:cNvSpPr>
          <p:nvPr>
            <p:ph type="title"/>
          </p:nvPr>
        </p:nvSpPr>
        <p:spPr/>
        <p:txBody>
          <a:bodyPr/>
          <a:lstStyle/>
          <a:p>
            <a:r>
              <a:rPr lang="zh-CN" altLang="en-US" dirty="0">
                <a:latin typeface="宋体" panose="02010600030101010101" pitchFamily="2" charset="-122"/>
                <a:ea typeface="宋体" panose="02010600030101010101" pitchFamily="2" charset="-122"/>
              </a:rPr>
              <a:t>国民经济的调整</a:t>
            </a:r>
          </a:p>
        </p:txBody>
      </p:sp>
      <p:sp>
        <p:nvSpPr>
          <p:cNvPr id="31747" name="Rectangle 3">
            <a:extLst>
              <a:ext uri="{FF2B5EF4-FFF2-40B4-BE49-F238E27FC236}">
                <a16:creationId xmlns:a16="http://schemas.microsoft.com/office/drawing/2014/main" id="{31AB91E3-4267-4C19-B0BD-E379CEF68449}"/>
              </a:ext>
            </a:extLst>
          </p:cNvPr>
          <p:cNvSpPr>
            <a:spLocks noGrp="1" noChangeArrowheads="1"/>
          </p:cNvSpPr>
          <p:nvPr>
            <p:ph type="body" idx="1"/>
          </p:nvPr>
        </p:nvSpPr>
        <p:spPr/>
        <p:txBody>
          <a:bodyPr/>
          <a:lstStyle/>
          <a:p>
            <a:pPr algn="just">
              <a:lnSpc>
                <a:spcPct val="90000"/>
              </a:lnSpc>
            </a:pPr>
            <a:r>
              <a:rPr lang="en-US" altLang="zh-CN" dirty="0">
                <a:latin typeface="宋体" panose="02010600030101010101" pitchFamily="2" charset="-122"/>
                <a:ea typeface="宋体" panose="02010600030101010101" pitchFamily="2" charset="-122"/>
              </a:rPr>
              <a:t>1961</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月中共八届九中全会召开，会议提出了“</a:t>
            </a:r>
            <a:r>
              <a:rPr lang="zh-CN" altLang="en-US" u="sng" dirty="0">
                <a:latin typeface="宋体" panose="02010600030101010101" pitchFamily="2" charset="-122"/>
                <a:ea typeface="宋体" panose="02010600030101010101" pitchFamily="2" charset="-122"/>
              </a:rPr>
              <a:t>调整、巩固、充实、提高</a:t>
            </a:r>
            <a:r>
              <a:rPr lang="zh-CN" altLang="en-US" dirty="0">
                <a:latin typeface="宋体" panose="02010600030101010101" pitchFamily="2" charset="-122"/>
                <a:ea typeface="宋体" panose="02010600030101010101" pitchFamily="2" charset="-122"/>
              </a:rPr>
              <a:t>”的八字方针，其重心是调整，即调整国民经济各部门失调的比例关系，努力实现综合平衡。会后，在大量调查研究的基础上，毛泽东主持制定了</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农村人民公社工作条例</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草案</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，规定人民公社的所有制是公社、生产大队、生产小队</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相当于原初级社</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三级所有，以生产小队为基本核算单位，</a:t>
            </a:r>
            <a:r>
              <a:rPr lang="en-US" altLang="zh-CN" dirty="0">
                <a:latin typeface="宋体" panose="02010600030101010101" pitchFamily="2" charset="-122"/>
                <a:ea typeface="宋体" panose="02010600030101010101" pitchFamily="2" charset="-122"/>
              </a:rPr>
              <a:t>30</a:t>
            </a:r>
            <a:r>
              <a:rPr lang="zh-CN" altLang="en-US" dirty="0">
                <a:latin typeface="宋体" panose="02010600030101010101" pitchFamily="2" charset="-122"/>
                <a:ea typeface="宋体" panose="02010600030101010101" pitchFamily="2" charset="-122"/>
              </a:rPr>
              <a:t>年不变，即通常所说的“三级所有，队为基础”。</a:t>
            </a:r>
            <a:endParaRPr lang="en-US" altLang="zh-CN" dirty="0">
              <a:latin typeface="宋体" panose="02010600030101010101" pitchFamily="2" charset="-122"/>
              <a:ea typeface="宋体" panose="02010600030101010101" pitchFamily="2" charset="-122"/>
            </a:endParaRPr>
          </a:p>
          <a:p>
            <a:pPr algn="just">
              <a:lnSpc>
                <a:spcPct val="90000"/>
              </a:lnSpc>
            </a:pPr>
            <a:r>
              <a:rPr lang="en-US" altLang="zh-CN" dirty="0">
                <a:latin typeface="宋体" panose="02010600030101010101" pitchFamily="2" charset="-122"/>
                <a:ea typeface="宋体" panose="02010600030101010101" pitchFamily="2" charset="-122"/>
              </a:rPr>
              <a:t>1962</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11</a:t>
            </a:r>
            <a:r>
              <a:rPr lang="zh-CN" altLang="en-US" dirty="0">
                <a:latin typeface="宋体" panose="02010600030101010101" pitchFamily="2" charset="-122"/>
                <a:ea typeface="宋体" panose="02010600030101010101" pitchFamily="2" charset="-122"/>
              </a:rPr>
              <a:t>日至</a:t>
            </a: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7</a:t>
            </a:r>
            <a:r>
              <a:rPr lang="zh-CN" altLang="en-US" dirty="0">
                <a:latin typeface="宋体" panose="02010600030101010101" pitchFamily="2" charset="-122"/>
                <a:ea typeface="宋体" panose="02010600030101010101" pitchFamily="2" charset="-122"/>
              </a:rPr>
              <a:t>日，七千人大会</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5D2DB04F-E74D-409C-9D61-003F57795790}"/>
              </a:ext>
            </a:extLst>
          </p:cNvPr>
          <p:cNvSpPr>
            <a:spLocks noGrp="1" noChangeArrowheads="1"/>
          </p:cNvSpPr>
          <p:nvPr>
            <p:ph type="title"/>
          </p:nvPr>
        </p:nvSpPr>
        <p:spPr/>
        <p:txBody>
          <a:bodyPr/>
          <a:lstStyle/>
          <a:p>
            <a:r>
              <a:rPr lang="zh-CN" altLang="en-US" dirty="0">
                <a:latin typeface="宋体" panose="02010600030101010101" pitchFamily="2" charset="-122"/>
                <a:ea typeface="宋体" panose="02010600030101010101" pitchFamily="2" charset="-122"/>
              </a:rPr>
              <a:t>四清运动</a:t>
            </a:r>
          </a:p>
        </p:txBody>
      </p:sp>
      <p:sp>
        <p:nvSpPr>
          <p:cNvPr id="32771" name="Rectangle 3">
            <a:extLst>
              <a:ext uri="{FF2B5EF4-FFF2-40B4-BE49-F238E27FC236}">
                <a16:creationId xmlns:a16="http://schemas.microsoft.com/office/drawing/2014/main" id="{2AA62479-9092-48EA-9629-575E4E90E3B3}"/>
              </a:ext>
            </a:extLst>
          </p:cNvPr>
          <p:cNvSpPr>
            <a:spLocks noGrp="1" noChangeArrowheads="1"/>
          </p:cNvSpPr>
          <p:nvPr>
            <p:ph type="body" idx="1"/>
          </p:nvPr>
        </p:nvSpPr>
        <p:spPr>
          <a:xfrm>
            <a:off x="760396" y="1866900"/>
            <a:ext cx="3821229" cy="3124200"/>
          </a:xfrm>
        </p:spPr>
        <p:txBody>
          <a:bodyPr>
            <a:normAutofit fontScale="85000" lnSpcReduction="10000"/>
          </a:bodyPr>
          <a:lstStyle/>
          <a:p>
            <a:r>
              <a:rPr lang="en-US" altLang="zh-CN" dirty="0">
                <a:latin typeface="宋体" panose="02010600030101010101" pitchFamily="2" charset="-122"/>
                <a:ea typeface="宋体" panose="02010600030101010101" pitchFamily="2" charset="-122"/>
              </a:rPr>
              <a:t>1963</a:t>
            </a:r>
            <a:r>
              <a:rPr lang="zh-CN" altLang="en-US" dirty="0">
                <a:latin typeface="宋体" panose="02010600030101010101" pitchFamily="2" charset="-122"/>
                <a:ea typeface="宋体" panose="02010600030101010101" pitchFamily="2" charset="-122"/>
              </a:rPr>
              <a:t>年初，全国农村陆续开展以“清理账目、清理仓库、清理财物、清理工分”为主要内容的社会主义教育运动，即“四清”运动。</a:t>
            </a:r>
            <a:r>
              <a:rPr lang="en-US" altLang="zh-CN" dirty="0">
                <a:latin typeface="宋体" panose="02010600030101010101" pitchFamily="2" charset="-122"/>
                <a:ea typeface="宋体" panose="02010600030101010101" pitchFamily="2" charset="-122"/>
              </a:rPr>
              <a:t>11</a:t>
            </a:r>
            <a:r>
              <a:rPr lang="zh-CN" altLang="en-US" dirty="0">
                <a:latin typeface="宋体" panose="02010600030101010101" pitchFamily="2" charset="-122"/>
                <a:ea typeface="宋体" panose="02010600030101010101" pitchFamily="2" charset="-122"/>
              </a:rPr>
              <a:t>月，中央派出大批工作队，在全国较大范围内开展了农村社会主义教育运动，阶级斗争严重扩大化。 </a:t>
            </a:r>
          </a:p>
        </p:txBody>
      </p:sp>
      <p:pic>
        <p:nvPicPr>
          <p:cNvPr id="2" name="图片 1">
            <a:extLst>
              <a:ext uri="{FF2B5EF4-FFF2-40B4-BE49-F238E27FC236}">
                <a16:creationId xmlns:a16="http://schemas.microsoft.com/office/drawing/2014/main" id="{EEDE8AAF-A4AF-4845-BDB7-D11A963F7930}"/>
              </a:ext>
            </a:extLst>
          </p:cNvPr>
          <p:cNvPicPr>
            <a:picLocks noChangeAspect="1"/>
          </p:cNvPicPr>
          <p:nvPr/>
        </p:nvPicPr>
        <p:blipFill>
          <a:blip r:embed="rId2"/>
          <a:stretch>
            <a:fillRect/>
          </a:stretch>
        </p:blipFill>
        <p:spPr>
          <a:xfrm>
            <a:off x="5331691" y="1276803"/>
            <a:ext cx="6650482" cy="3984882"/>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D1178415-6EC1-4E30-8FC0-7DDF73AB745F}"/>
              </a:ext>
            </a:extLst>
          </p:cNvPr>
          <p:cNvSpPr>
            <a:spLocks noGrp="1" noChangeArrowheads="1"/>
          </p:cNvSpPr>
          <p:nvPr>
            <p:ph type="ctrTitle"/>
          </p:nvPr>
        </p:nvSpPr>
        <p:spPr/>
        <p:txBody>
          <a:bodyPr/>
          <a:lstStyle/>
          <a:p>
            <a:r>
              <a:rPr lang="zh-CN" altLang="en-US" dirty="0">
                <a:latin typeface="宋体" panose="02010600030101010101" pitchFamily="2" charset="-122"/>
                <a:ea typeface="宋体" panose="02010600030101010101" pitchFamily="2" charset="-122"/>
              </a:rPr>
              <a:t>三、“文革”十年</a:t>
            </a:r>
          </a:p>
        </p:txBody>
      </p:sp>
      <p:sp>
        <p:nvSpPr>
          <p:cNvPr id="3" name="副标题 2">
            <a:extLst>
              <a:ext uri="{FF2B5EF4-FFF2-40B4-BE49-F238E27FC236}">
                <a16:creationId xmlns:a16="http://schemas.microsoft.com/office/drawing/2014/main" id="{A1D6BDDD-C849-4C72-9815-E86D2D07BDB4}"/>
              </a:ext>
            </a:extLst>
          </p:cNvPr>
          <p:cNvSpPr>
            <a:spLocks noGrp="1"/>
          </p:cNvSpPr>
          <p:nvPr>
            <p:ph type="subTitle" idx="1"/>
          </p:nvPr>
        </p:nvSpPr>
        <p:spPr/>
        <p:txBody>
          <a:bodyPr/>
          <a:lstStyle/>
          <a:p>
            <a:endParaRPr lang="zh-CN" alt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标题 38913">
            <a:extLst>
              <a:ext uri="{FF2B5EF4-FFF2-40B4-BE49-F238E27FC236}">
                <a16:creationId xmlns:a16="http://schemas.microsoft.com/office/drawing/2014/main" id="{80967253-5CB0-44C2-87D7-369534C47D21}"/>
              </a:ext>
            </a:extLst>
          </p:cNvPr>
          <p:cNvSpPr>
            <a:spLocks noGrp="1" noChangeArrowheads="1"/>
          </p:cNvSpPr>
          <p:nvPr>
            <p:ph type="title"/>
          </p:nvPr>
        </p:nvSpPr>
        <p:spPr>
          <a:xfrm>
            <a:off x="1828080" y="575411"/>
            <a:ext cx="7772400" cy="431800"/>
          </a:xfrm>
        </p:spPr>
        <p:txBody>
          <a:bodyPr>
            <a:noAutofit/>
          </a:bodyPr>
          <a:lstStyle/>
          <a:p>
            <a:r>
              <a:rPr lang="zh-CN" altLang="en-US" sz="4800" b="1" dirty="0">
                <a:latin typeface="宋体" panose="02010600030101010101" pitchFamily="2" charset="-122"/>
                <a:ea typeface="宋体" panose="02010600030101010101" pitchFamily="2" charset="-122"/>
              </a:rPr>
              <a:t>一点说明</a:t>
            </a:r>
            <a:endParaRPr lang="zh-CN" altLang="en-US" sz="4800" b="1" dirty="0">
              <a:latin typeface="宋体" panose="02010600030101010101" pitchFamily="2" charset="-122"/>
              <a:ea typeface="宋体" panose="02010600030101010101" pitchFamily="2" charset="-122"/>
              <a:sym typeface="Arial" panose="020B0604020202020204" pitchFamily="34" charset="0"/>
            </a:endParaRPr>
          </a:p>
        </p:txBody>
      </p:sp>
      <p:sp>
        <p:nvSpPr>
          <p:cNvPr id="48130" name="文本占位符 38914">
            <a:extLst>
              <a:ext uri="{FF2B5EF4-FFF2-40B4-BE49-F238E27FC236}">
                <a16:creationId xmlns:a16="http://schemas.microsoft.com/office/drawing/2014/main" id="{FE494A80-8417-4678-BCFB-A31CC0DCDAF9}"/>
              </a:ext>
            </a:extLst>
          </p:cNvPr>
          <p:cNvSpPr>
            <a:spLocks noGrp="1" noChangeArrowheads="1"/>
          </p:cNvSpPr>
          <p:nvPr>
            <p:ph idx="1"/>
          </p:nvPr>
        </p:nvSpPr>
        <p:spPr>
          <a:xfrm>
            <a:off x="1557337" y="1394939"/>
            <a:ext cx="9261459" cy="5184775"/>
          </a:xfrm>
        </p:spPr>
        <p:txBody>
          <a:bodyPr>
            <a:normAutofit/>
          </a:bodyPr>
          <a:lstStyle/>
          <a:p>
            <a:pPr>
              <a:lnSpc>
                <a:spcPct val="90000"/>
              </a:lnSpc>
            </a:pPr>
            <a:r>
              <a:rPr lang="zh-CN" altLang="en-US" sz="3600" b="1" dirty="0">
                <a:latin typeface="宋体" panose="02010600030101010101" pitchFamily="2" charset="-122"/>
                <a:ea typeface="宋体" panose="02010600030101010101" pitchFamily="2" charset="-122"/>
              </a:rPr>
              <a:t> </a:t>
            </a:r>
            <a:r>
              <a:rPr lang="zh-CN" altLang="en-US" sz="3600" dirty="0">
                <a:latin typeface="宋体" panose="02010600030101010101" pitchFamily="2" charset="-122"/>
                <a:ea typeface="宋体" panose="02010600030101010101" pitchFamily="2" charset="-122"/>
              </a:rPr>
              <a:t>一般意义上应区分两个概念</a:t>
            </a:r>
          </a:p>
          <a:p>
            <a:pPr>
              <a:lnSpc>
                <a:spcPct val="90000"/>
              </a:lnSpc>
            </a:pPr>
            <a:r>
              <a:rPr lang="zh-CN" altLang="en-US" sz="3600" dirty="0">
                <a:latin typeface="宋体" panose="02010600030101010101" pitchFamily="2" charset="-122"/>
                <a:ea typeface="宋体" panose="02010600030101010101" pitchFamily="2" charset="-122"/>
              </a:rPr>
              <a:t>文革是毛泽东1966年发动的一场绵延十年的政治运动。</a:t>
            </a:r>
          </a:p>
          <a:p>
            <a:pPr>
              <a:lnSpc>
                <a:spcPct val="90000"/>
              </a:lnSpc>
            </a:pPr>
            <a:r>
              <a:rPr lang="zh-CN" altLang="en-US" sz="3600" dirty="0">
                <a:latin typeface="宋体" panose="02010600030101010101" pitchFamily="2" charset="-122"/>
                <a:ea typeface="宋体" panose="02010600030101010101" pitchFamily="2" charset="-122"/>
              </a:rPr>
              <a:t>文革时期：1966年5月文革发动至1976年10月粉碎“四人帮”的历史阶段</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文本占位符 39938">
            <a:extLst>
              <a:ext uri="{FF2B5EF4-FFF2-40B4-BE49-F238E27FC236}">
                <a16:creationId xmlns:a16="http://schemas.microsoft.com/office/drawing/2014/main" id="{34947F86-26F9-48DD-99E7-CBC609513149}"/>
              </a:ext>
            </a:extLst>
          </p:cNvPr>
          <p:cNvSpPr>
            <a:spLocks noGrp="1" noChangeArrowheads="1"/>
          </p:cNvSpPr>
          <p:nvPr>
            <p:ph idx="1"/>
          </p:nvPr>
        </p:nvSpPr>
        <p:spPr>
          <a:xfrm>
            <a:off x="1765447" y="1314011"/>
            <a:ext cx="8497888" cy="5357813"/>
          </a:xfrm>
        </p:spPr>
        <p:txBody>
          <a:bodyPr/>
          <a:lstStyle/>
          <a:p>
            <a:r>
              <a:rPr lang="zh-CN" altLang="en-US" dirty="0">
                <a:latin typeface="宋体" panose="02010600030101010101" pitchFamily="2" charset="-122"/>
                <a:ea typeface="宋体" panose="02010600030101010101" pitchFamily="2" charset="-122"/>
              </a:rPr>
              <a:t>“革命”说：一个阶级推翻另一个阶级的政治大革命。</a:t>
            </a:r>
          </a:p>
          <a:p>
            <a:r>
              <a:rPr lang="zh-CN" altLang="en-US" dirty="0">
                <a:latin typeface="宋体" panose="02010600030101010101" pitchFamily="2" charset="-122"/>
                <a:ea typeface="宋体" panose="02010600030101010101" pitchFamily="2" charset="-122"/>
              </a:rPr>
              <a:t>路线斗争说。</a:t>
            </a:r>
          </a:p>
          <a:p>
            <a:r>
              <a:rPr lang="zh-CN" altLang="en-US" dirty="0">
                <a:latin typeface="宋体" panose="02010600030101010101" pitchFamily="2" charset="-122"/>
                <a:ea typeface="宋体" panose="02010600030101010101" pitchFamily="2" charset="-122"/>
              </a:rPr>
              <a:t>权力斗争说。</a:t>
            </a:r>
          </a:p>
          <a:p>
            <a:r>
              <a:rPr lang="zh-CN" altLang="en-US" dirty="0">
                <a:latin typeface="宋体" panose="02010600030101010101" pitchFamily="2" charset="-122"/>
                <a:ea typeface="宋体" panose="02010600030101010101" pitchFamily="2" charset="-122"/>
              </a:rPr>
              <a:t>“内乱”说：1981年历史决议。</a:t>
            </a:r>
          </a:p>
          <a:p>
            <a:r>
              <a:rPr lang="zh-CN" altLang="en-US" dirty="0">
                <a:latin typeface="宋体" panose="02010600030101010101" pitchFamily="2" charset="-122"/>
                <a:ea typeface="宋体" panose="02010600030101010101" pitchFamily="2" charset="-122"/>
              </a:rPr>
              <a:t>特殊形态的政治运动说：规模大、时间长、形态特殊（金春明）。</a:t>
            </a:r>
          </a:p>
          <a:p>
            <a:r>
              <a:rPr lang="zh-CN" altLang="en-US" dirty="0">
                <a:latin typeface="宋体" panose="02010600030101010101" pitchFamily="2" charset="-122"/>
                <a:ea typeface="宋体" panose="02010600030101010101" pitchFamily="2" charset="-122"/>
              </a:rPr>
              <a:t>新阶级斗争说。</a:t>
            </a:r>
          </a:p>
        </p:txBody>
      </p:sp>
      <p:sp>
        <p:nvSpPr>
          <p:cNvPr id="3" name="标题 2">
            <a:extLst>
              <a:ext uri="{FF2B5EF4-FFF2-40B4-BE49-F238E27FC236}">
                <a16:creationId xmlns:a16="http://schemas.microsoft.com/office/drawing/2014/main" id="{7DB67936-5F11-43A6-B4DB-160D9EFF7842}"/>
              </a:ext>
            </a:extLst>
          </p:cNvPr>
          <p:cNvSpPr>
            <a:spLocks noGrp="1"/>
          </p:cNvSpPr>
          <p:nvPr>
            <p:ph type="title"/>
          </p:nvPr>
        </p:nvSpPr>
        <p:spPr>
          <a:xfrm>
            <a:off x="706900" y="236156"/>
            <a:ext cx="10515600" cy="1325563"/>
          </a:xfrm>
        </p:spPr>
        <p:txBody>
          <a:bodyPr>
            <a:normAutofit/>
          </a:bodyPr>
          <a:lstStyle/>
          <a:p>
            <a:r>
              <a:rPr lang="zh-CN" altLang="en-US" sz="4000" dirty="0">
                <a:latin typeface="宋体" panose="02010600030101010101" pitchFamily="2" charset="-122"/>
                <a:ea typeface="宋体" panose="02010600030101010101" pitchFamily="2" charset="-122"/>
              </a:rPr>
              <a:t>关于“文革”的几种说法</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CDE6B945-B0EE-4CEB-8A71-FC9C81144E50}"/>
              </a:ext>
            </a:extLst>
          </p:cNvPr>
          <p:cNvSpPr>
            <a:spLocks noGrp="1" noChangeArrowheads="1"/>
          </p:cNvSpPr>
          <p:nvPr>
            <p:ph type="title"/>
          </p:nvPr>
        </p:nvSpPr>
        <p:spPr/>
        <p:txBody>
          <a:bodyPr/>
          <a:lstStyle/>
          <a:p>
            <a:r>
              <a:rPr lang="zh-CN" altLang="en-US" sz="3200" dirty="0">
                <a:latin typeface="宋体" panose="02010600030101010101" pitchFamily="2" charset="-122"/>
                <a:ea typeface="宋体" panose="02010600030101010101" pitchFamily="2" charset="-122"/>
              </a:rPr>
              <a:t>“文化大革命”的发动与全面内乱</a:t>
            </a:r>
          </a:p>
        </p:txBody>
      </p:sp>
      <p:sp>
        <p:nvSpPr>
          <p:cNvPr id="39940" name="Rectangle 4">
            <a:extLst>
              <a:ext uri="{FF2B5EF4-FFF2-40B4-BE49-F238E27FC236}">
                <a16:creationId xmlns:a16="http://schemas.microsoft.com/office/drawing/2014/main" id="{22E4E214-45A8-426D-BDE9-6F2B1098B41A}"/>
              </a:ext>
            </a:extLst>
          </p:cNvPr>
          <p:cNvSpPr>
            <a:spLocks noGrp="1" noChangeArrowheads="1"/>
          </p:cNvSpPr>
          <p:nvPr>
            <p:ph type="body" idx="1"/>
          </p:nvPr>
        </p:nvSpPr>
        <p:spPr>
          <a:xfrm>
            <a:off x="386064" y="1517433"/>
            <a:ext cx="6245742" cy="4648200"/>
          </a:xfrm>
        </p:spPr>
        <p:txBody>
          <a:bodyPr>
            <a:normAutofit fontScale="92500" lnSpcReduction="10000"/>
          </a:bodyPr>
          <a:lstStyle/>
          <a:p>
            <a:pPr marL="609600" indent="-609600" algn="just">
              <a:lnSpc>
                <a:spcPct val="80000"/>
              </a:lnSpc>
            </a:pP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评新编历史剧</a:t>
            </a:r>
            <a:r>
              <a:rPr lang="en-US" altLang="zh-CN" dirty="0">
                <a:latin typeface="宋体" panose="02010600030101010101" pitchFamily="2" charset="-122"/>
                <a:ea typeface="宋体" panose="02010600030101010101" pitchFamily="2" charset="-122"/>
              </a:rPr>
              <a:t>&lt;</a:t>
            </a:r>
            <a:r>
              <a:rPr lang="zh-CN" altLang="en-US" dirty="0">
                <a:latin typeface="宋体" panose="02010600030101010101" pitchFamily="2" charset="-122"/>
                <a:ea typeface="宋体" panose="02010600030101010101" pitchFamily="2" charset="-122"/>
              </a:rPr>
              <a:t>海瑞罢官</a:t>
            </a:r>
            <a:r>
              <a:rPr lang="en-US" altLang="zh-CN" dirty="0">
                <a:latin typeface="宋体" panose="02010600030101010101" pitchFamily="2" charset="-122"/>
                <a:ea typeface="宋体" panose="02010600030101010101" pitchFamily="2" charset="-122"/>
              </a:rPr>
              <a:t>&gt;》</a:t>
            </a:r>
            <a:r>
              <a:rPr lang="zh-CN" altLang="en-US" dirty="0">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1965</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11</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10</a:t>
            </a:r>
            <a:r>
              <a:rPr lang="zh-CN" altLang="en-US" dirty="0">
                <a:latin typeface="宋体" panose="02010600030101010101" pitchFamily="2" charset="-122"/>
                <a:ea typeface="宋体" panose="02010600030101010101" pitchFamily="2" charset="-122"/>
              </a:rPr>
              <a:t>日</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文汇报</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发表，姚文元执笔。文章牵强附会地指控历史学家、北京市副市长吴晗编著的</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海瑞罢官</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是影射毛泽东罢彭德怀的职，成为“文化大革命”爆发的导火线。</a:t>
            </a:r>
          </a:p>
          <a:p>
            <a:pPr marL="609600" indent="-609600" algn="just">
              <a:lnSpc>
                <a:spcPct val="80000"/>
              </a:lnSpc>
            </a:pP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五一六通知</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中国共产党中央委员会通知</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1966</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5</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16</a:t>
            </a:r>
            <a:r>
              <a:rPr lang="zh-CN" altLang="en-US" dirty="0">
                <a:latin typeface="宋体" panose="02010600030101010101" pitchFamily="2" charset="-122"/>
                <a:ea typeface="宋体" panose="02010600030101010101" pitchFamily="2" charset="-122"/>
              </a:rPr>
              <a:t>日中共中央政治局扩大会议通过。通知要求全党“高举无产阶级文化革命的大旗，彻底揭露那批反党反社会主义的所谓‘学术权威’的资产阶级反动立场，彻底批判学术界、教育界、新闻界、文艺界、出版界的资产阶级反动思想，夺取在这些文化领域中的领导权”。 </a:t>
            </a:r>
          </a:p>
        </p:txBody>
      </p:sp>
      <p:pic>
        <p:nvPicPr>
          <p:cNvPr id="2" name="图片 1">
            <a:extLst>
              <a:ext uri="{FF2B5EF4-FFF2-40B4-BE49-F238E27FC236}">
                <a16:creationId xmlns:a16="http://schemas.microsoft.com/office/drawing/2014/main" id="{62F7D907-6BC1-4812-9349-D7DABCA33F9C}"/>
              </a:ext>
            </a:extLst>
          </p:cNvPr>
          <p:cNvPicPr>
            <a:picLocks noChangeAspect="1"/>
          </p:cNvPicPr>
          <p:nvPr/>
        </p:nvPicPr>
        <p:blipFill>
          <a:blip r:embed="rId2"/>
          <a:stretch>
            <a:fillRect/>
          </a:stretch>
        </p:blipFill>
        <p:spPr>
          <a:xfrm>
            <a:off x="7125875" y="1828800"/>
            <a:ext cx="4447801" cy="3428850"/>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B2FFB60E-0E03-4C91-941E-F6DFB0BA2F15}"/>
              </a:ext>
            </a:extLst>
          </p:cNvPr>
          <p:cNvSpPr>
            <a:spLocks noGrp="1" noChangeArrowheads="1"/>
          </p:cNvSpPr>
          <p:nvPr>
            <p:ph type="title"/>
          </p:nvPr>
        </p:nvSpPr>
        <p:spPr>
          <a:xfrm>
            <a:off x="222183" y="172620"/>
            <a:ext cx="10515600" cy="1325563"/>
          </a:xfrm>
        </p:spPr>
        <p:txBody>
          <a:bodyPr/>
          <a:lstStyle/>
          <a:p>
            <a:r>
              <a:rPr lang="zh-CN" altLang="en-US" sz="3200" dirty="0">
                <a:latin typeface="宋体" panose="02010600030101010101" pitchFamily="2" charset="-122"/>
                <a:ea typeface="宋体" panose="02010600030101010101" pitchFamily="2" charset="-122"/>
              </a:rPr>
              <a:t>“文化大革命”的发动与全面内乱</a:t>
            </a:r>
          </a:p>
        </p:txBody>
      </p:sp>
      <p:sp>
        <p:nvSpPr>
          <p:cNvPr id="41987" name="Rectangle 3">
            <a:extLst>
              <a:ext uri="{FF2B5EF4-FFF2-40B4-BE49-F238E27FC236}">
                <a16:creationId xmlns:a16="http://schemas.microsoft.com/office/drawing/2014/main" id="{E214B0D5-DDF3-41A2-8E61-1B38CDFDD526}"/>
              </a:ext>
            </a:extLst>
          </p:cNvPr>
          <p:cNvSpPr>
            <a:spLocks noGrp="1" noChangeArrowheads="1"/>
          </p:cNvSpPr>
          <p:nvPr>
            <p:ph type="body" idx="1"/>
          </p:nvPr>
        </p:nvSpPr>
        <p:spPr>
          <a:xfrm>
            <a:off x="395438" y="1504450"/>
            <a:ext cx="5700562" cy="4351338"/>
          </a:xfrm>
        </p:spPr>
        <p:txBody>
          <a:bodyPr>
            <a:normAutofit lnSpcReduction="10000"/>
          </a:bodyPr>
          <a:lstStyle/>
          <a:p>
            <a:r>
              <a:rPr lang="zh-CN" altLang="en-US" b="1" dirty="0">
                <a:latin typeface="宋体" panose="02010600030101010101" pitchFamily="2" charset="-122"/>
                <a:ea typeface="宋体" panose="02010600030101010101" pitchFamily="2" charset="-122"/>
              </a:rPr>
              <a:t>从文斗到武</a:t>
            </a:r>
            <a:r>
              <a:rPr lang="zh-CN" altLang="en-US" b="1" dirty="0"/>
              <a:t>斗</a:t>
            </a:r>
          </a:p>
          <a:p>
            <a:pPr lvl="1" algn="just"/>
            <a:r>
              <a:rPr lang="zh-CN" altLang="en-US" dirty="0">
                <a:latin typeface="宋体" panose="02010600030101010101" pitchFamily="2" charset="-122"/>
                <a:ea typeface="宋体" panose="02010600030101010101" pitchFamily="2" charset="-122"/>
              </a:rPr>
              <a:t>“文化大革命”一开始的斗争方式是“大鸣、大放、大字报”。</a:t>
            </a:r>
            <a:r>
              <a:rPr lang="en-US" altLang="zh-CN" dirty="0">
                <a:latin typeface="宋体" panose="02010600030101010101" pitchFamily="2" charset="-122"/>
                <a:ea typeface="宋体" panose="02010600030101010101" pitchFamily="2" charset="-122"/>
              </a:rPr>
              <a:t>1966</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5</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25</a:t>
            </a:r>
            <a:r>
              <a:rPr lang="zh-CN" altLang="en-US" dirty="0">
                <a:latin typeface="宋体" panose="02010600030101010101" pitchFamily="2" charset="-122"/>
                <a:ea typeface="宋体" panose="02010600030101010101" pitchFamily="2" charset="-122"/>
              </a:rPr>
              <a:t>日，北京大学哲学系党总支书记聂元梓等七人贴出全国第一张大字报，矛头直指北京大学党委和北京市委。很快，斗争样式开始升级。红卫兵们打着“造反有理”的旗号，大肆“破四旧</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即旧思想、旧文化、旧风俗、旧习惯</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，大搞“打、砸、抢”，文斗开始向武斗迈进。一大批老革命家、爱国民主人士、大学教师横遭种种残酷手段的迫害。 </a:t>
            </a:r>
          </a:p>
        </p:txBody>
      </p:sp>
      <p:pic>
        <p:nvPicPr>
          <p:cNvPr id="2" name="图片 1">
            <a:extLst>
              <a:ext uri="{FF2B5EF4-FFF2-40B4-BE49-F238E27FC236}">
                <a16:creationId xmlns:a16="http://schemas.microsoft.com/office/drawing/2014/main" id="{07A7A3C2-13A0-4A01-B938-0355AE31AB22}"/>
              </a:ext>
            </a:extLst>
          </p:cNvPr>
          <p:cNvPicPr>
            <a:picLocks noChangeAspect="1"/>
          </p:cNvPicPr>
          <p:nvPr/>
        </p:nvPicPr>
        <p:blipFill>
          <a:blip r:embed="rId2"/>
          <a:stretch>
            <a:fillRect/>
          </a:stretch>
        </p:blipFill>
        <p:spPr>
          <a:xfrm>
            <a:off x="6641432" y="1584058"/>
            <a:ext cx="5287482" cy="3190072"/>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a:extLst>
              <a:ext uri="{FF2B5EF4-FFF2-40B4-BE49-F238E27FC236}">
                <a16:creationId xmlns:a16="http://schemas.microsoft.com/office/drawing/2014/main" id="{623D7C9A-7761-4823-9BEE-D3FB7776F982}"/>
              </a:ext>
            </a:extLst>
          </p:cNvPr>
          <p:cNvSpPr>
            <a:spLocks noGrp="1" noChangeArrowheads="1"/>
          </p:cNvSpPr>
          <p:nvPr>
            <p:ph type="title"/>
          </p:nvPr>
        </p:nvSpPr>
        <p:spPr/>
        <p:txBody>
          <a:bodyPr/>
          <a:lstStyle/>
          <a:p>
            <a:r>
              <a:rPr lang="zh-CN" altLang="en-US" sz="3200" dirty="0">
                <a:latin typeface="宋体" panose="02010600030101010101" pitchFamily="2" charset="-122"/>
                <a:ea typeface="宋体" panose="02010600030101010101" pitchFamily="2" charset="-122"/>
              </a:rPr>
              <a:t> “文化大革命”的发动与全面内乱</a:t>
            </a:r>
          </a:p>
        </p:txBody>
      </p:sp>
      <p:sp>
        <p:nvSpPr>
          <p:cNvPr id="44035" name="Rectangle 3">
            <a:extLst>
              <a:ext uri="{FF2B5EF4-FFF2-40B4-BE49-F238E27FC236}">
                <a16:creationId xmlns:a16="http://schemas.microsoft.com/office/drawing/2014/main" id="{65991A83-CAEB-41C4-B4DD-362354DEE4C8}"/>
              </a:ext>
            </a:extLst>
          </p:cNvPr>
          <p:cNvSpPr>
            <a:spLocks noGrp="1" noChangeArrowheads="1"/>
          </p:cNvSpPr>
          <p:nvPr>
            <p:ph type="body" idx="1"/>
          </p:nvPr>
        </p:nvSpPr>
        <p:spPr>
          <a:xfrm>
            <a:off x="838200" y="1825625"/>
            <a:ext cx="7054516" cy="4351338"/>
          </a:xfrm>
        </p:spPr>
        <p:txBody>
          <a:bodyPr/>
          <a:lstStyle/>
          <a:p>
            <a:r>
              <a:rPr lang="zh-CN" altLang="en-US" b="1" dirty="0">
                <a:latin typeface="宋体" panose="02010600030101010101" pitchFamily="2" charset="-122"/>
                <a:ea typeface="宋体" panose="02010600030101010101" pitchFamily="2" charset="-122"/>
              </a:rPr>
              <a:t>全面夺权</a:t>
            </a:r>
          </a:p>
          <a:p>
            <a:pPr lvl="1" algn="just"/>
            <a:r>
              <a:rPr lang="en-US" altLang="zh-CN" dirty="0">
                <a:latin typeface="宋体" panose="02010600030101010101" pitchFamily="2" charset="-122"/>
                <a:ea typeface="宋体" panose="02010600030101010101" pitchFamily="2" charset="-122"/>
              </a:rPr>
              <a:t>1967</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6</a:t>
            </a:r>
            <a:r>
              <a:rPr lang="zh-CN" altLang="en-US" dirty="0">
                <a:latin typeface="宋体" panose="02010600030101010101" pitchFamily="2" charset="-122"/>
                <a:ea typeface="宋体" panose="02010600030101010101" pitchFamily="2" charset="-122"/>
              </a:rPr>
              <a:t>日，以上海国棉</a:t>
            </a:r>
            <a:r>
              <a:rPr lang="en-US" altLang="zh-CN" dirty="0">
                <a:latin typeface="宋体" panose="02010600030101010101" pitchFamily="2" charset="-122"/>
                <a:ea typeface="宋体" panose="02010600030101010101" pitchFamily="2" charset="-122"/>
              </a:rPr>
              <a:t>17</a:t>
            </a:r>
            <a:r>
              <a:rPr lang="zh-CN" altLang="en-US" dirty="0">
                <a:latin typeface="宋体" panose="02010600030101010101" pitchFamily="2" charset="-122"/>
                <a:ea typeface="宋体" panose="02010600030101010101" pitchFamily="2" charset="-122"/>
              </a:rPr>
              <a:t>厂保卫科干事王洪文为首的上海市工人革命造反总司令部</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即所谓的“工总司”</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等</a:t>
            </a:r>
            <a:r>
              <a:rPr lang="en-US" altLang="zh-CN" dirty="0">
                <a:latin typeface="宋体" panose="02010600030101010101" pitchFamily="2" charset="-122"/>
                <a:ea typeface="宋体" panose="02010600030101010101" pitchFamily="2" charset="-122"/>
              </a:rPr>
              <a:t>30</a:t>
            </a:r>
            <a:r>
              <a:rPr lang="zh-CN" altLang="en-US" dirty="0">
                <a:latin typeface="宋体" panose="02010600030101010101" pitchFamily="2" charset="-122"/>
                <a:ea typeface="宋体" panose="02010600030101010101" pitchFamily="2" charset="-122"/>
              </a:rPr>
              <a:t>余个造反组织，联合召开批斗大会，批斗了陈丕显、曹荻秋等上海市领导干部，并宣布不再承认曹为上海市委书记和上海市市长，大会后上海市委、市政府的各个机构被迫停止办公，上海市权力由造反派实际接管。这被称为“一月风暴”。上海造反派的夺权行动得到毛泽东的首肯。由此，夺权在全国范围内漫延开来。</a:t>
            </a:r>
            <a:endParaRPr lang="zh-CN" altLang="en-US" b="1" dirty="0">
              <a:latin typeface="宋体" panose="02010600030101010101" pitchFamily="2" charset="-122"/>
              <a:ea typeface="宋体" panose="02010600030101010101" pitchFamily="2" charset="-122"/>
            </a:endParaRPr>
          </a:p>
          <a:p>
            <a:endParaRPr lang="en-US" altLang="zh-CN" dirty="0"/>
          </a:p>
        </p:txBody>
      </p:sp>
      <p:pic>
        <p:nvPicPr>
          <p:cNvPr id="2" name="图片 1">
            <a:extLst>
              <a:ext uri="{FF2B5EF4-FFF2-40B4-BE49-F238E27FC236}">
                <a16:creationId xmlns:a16="http://schemas.microsoft.com/office/drawing/2014/main" id="{53499A83-EF23-4349-8BA8-E12809EA16BA}"/>
              </a:ext>
            </a:extLst>
          </p:cNvPr>
          <p:cNvPicPr>
            <a:picLocks noChangeAspect="1"/>
          </p:cNvPicPr>
          <p:nvPr/>
        </p:nvPicPr>
        <p:blipFill>
          <a:blip r:embed="rId2"/>
          <a:stretch>
            <a:fillRect/>
          </a:stretch>
        </p:blipFill>
        <p:spPr>
          <a:xfrm>
            <a:off x="7965214" y="914182"/>
            <a:ext cx="3981033" cy="5029636"/>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521B73FF-21AB-43F3-89EE-591180033EF3}"/>
              </a:ext>
            </a:extLst>
          </p:cNvPr>
          <p:cNvSpPr>
            <a:spLocks noGrp="1" noChangeArrowheads="1"/>
          </p:cNvSpPr>
          <p:nvPr>
            <p:ph type="title"/>
          </p:nvPr>
        </p:nvSpPr>
        <p:spPr/>
        <p:txBody>
          <a:bodyPr/>
          <a:lstStyle/>
          <a:p>
            <a:r>
              <a:rPr lang="zh-CN" altLang="en-US" sz="3200" dirty="0">
                <a:latin typeface="宋体" panose="02010600030101010101" pitchFamily="2" charset="-122"/>
                <a:ea typeface="宋体" panose="02010600030101010101" pitchFamily="2" charset="-122"/>
              </a:rPr>
              <a:t>“文化大革命”的发动与全面内乱</a:t>
            </a:r>
          </a:p>
        </p:txBody>
      </p:sp>
      <p:sp>
        <p:nvSpPr>
          <p:cNvPr id="45059" name="Rectangle 3">
            <a:extLst>
              <a:ext uri="{FF2B5EF4-FFF2-40B4-BE49-F238E27FC236}">
                <a16:creationId xmlns:a16="http://schemas.microsoft.com/office/drawing/2014/main" id="{1FAECCE3-8E7F-4211-8BEB-2D93D24CA557}"/>
              </a:ext>
            </a:extLst>
          </p:cNvPr>
          <p:cNvSpPr>
            <a:spLocks noGrp="1" noChangeArrowheads="1"/>
          </p:cNvSpPr>
          <p:nvPr>
            <p:ph type="body" idx="1"/>
          </p:nvPr>
        </p:nvSpPr>
        <p:spPr>
          <a:xfrm>
            <a:off x="270309" y="1658454"/>
            <a:ext cx="6602129" cy="4351338"/>
          </a:xfrm>
        </p:spPr>
        <p:txBody>
          <a:bodyPr>
            <a:normAutofit lnSpcReduction="10000"/>
          </a:bodyPr>
          <a:lstStyle/>
          <a:p>
            <a:pPr>
              <a:lnSpc>
                <a:spcPct val="80000"/>
              </a:lnSpc>
            </a:pPr>
            <a:r>
              <a:rPr lang="zh-CN" altLang="en-US" b="1" dirty="0">
                <a:latin typeface="宋体" panose="02010600030101010101" pitchFamily="2" charset="-122"/>
                <a:ea typeface="宋体" panose="02010600030101010101" pitchFamily="2" charset="-122"/>
              </a:rPr>
              <a:t>刘少奇逝世</a:t>
            </a:r>
          </a:p>
          <a:p>
            <a:pPr lvl="1" algn="just">
              <a:lnSpc>
                <a:spcPct val="80000"/>
              </a:lnSpc>
            </a:pPr>
            <a:r>
              <a:rPr lang="zh-CN" altLang="en-US" dirty="0">
                <a:latin typeface="宋体" panose="02010600030101010101" pitchFamily="2" charset="-122"/>
                <a:ea typeface="宋体" panose="02010600030101010101" pitchFamily="2" charset="-122"/>
              </a:rPr>
              <a:t>“文化大革命”一开始，刘少奇就被打成“资产阶级司令部”头号司令，政治地位一落千丈。</a:t>
            </a:r>
            <a:r>
              <a:rPr lang="en-US" altLang="zh-CN" dirty="0">
                <a:latin typeface="宋体" panose="02010600030101010101" pitchFamily="2" charset="-122"/>
                <a:ea typeface="宋体" panose="02010600030101010101" pitchFamily="2" charset="-122"/>
              </a:rPr>
              <a:t>1966</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8</a:t>
            </a:r>
            <a:r>
              <a:rPr lang="zh-CN" altLang="en-US" dirty="0">
                <a:latin typeface="宋体" panose="02010600030101010101" pitchFamily="2" charset="-122"/>
                <a:ea typeface="宋体" panose="02010600030101010101" pitchFamily="2" charset="-122"/>
              </a:rPr>
              <a:t>月，在中共八届十一中全会上，刘少奇在中央政治局常委中的排名多第二位降到第八位。</a:t>
            </a:r>
            <a:r>
              <a:rPr lang="en-US" altLang="zh-CN" dirty="0">
                <a:latin typeface="宋体" panose="02010600030101010101" pitchFamily="2" charset="-122"/>
                <a:ea typeface="宋体" panose="02010600030101010101" pitchFamily="2" charset="-122"/>
              </a:rPr>
              <a:t>1967</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3</a:t>
            </a:r>
            <a:r>
              <a:rPr lang="zh-CN" altLang="en-US" dirty="0">
                <a:latin typeface="宋体" panose="02010600030101010101" pitchFamily="2" charset="-122"/>
                <a:ea typeface="宋体" panose="02010600030101010101" pitchFamily="2" charset="-122"/>
              </a:rPr>
              <a:t>月，中央设专案组对刘少奇进行审查。</a:t>
            </a:r>
            <a:r>
              <a:rPr lang="en-US" altLang="zh-CN" dirty="0">
                <a:latin typeface="宋体" panose="02010600030101010101" pitchFamily="2" charset="-122"/>
                <a:ea typeface="宋体" panose="02010600030101010101" pitchFamily="2" charset="-122"/>
              </a:rPr>
              <a:t>6</a:t>
            </a:r>
            <a:r>
              <a:rPr lang="zh-CN" altLang="en-US" dirty="0">
                <a:latin typeface="宋体" panose="02010600030101010101" pitchFamily="2" charset="-122"/>
                <a:ea typeface="宋体" panose="02010600030101010101" pitchFamily="2" charset="-122"/>
              </a:rPr>
              <a:t>月开始，许多造反派组织围攻中南海，要求批斗刘少奇。专案组用种种非人手段给刘少奇加上“叛徒、内奸、工贼”的帽子，对其进行残酷迫害。</a:t>
            </a:r>
            <a:r>
              <a:rPr lang="en-US" altLang="zh-CN" dirty="0">
                <a:latin typeface="宋体" panose="02010600030101010101" pitchFamily="2" charset="-122"/>
                <a:ea typeface="宋体" panose="02010600030101010101" pitchFamily="2" charset="-122"/>
              </a:rPr>
              <a:t>1968</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10</a:t>
            </a:r>
            <a:r>
              <a:rPr lang="zh-CN" altLang="en-US" dirty="0">
                <a:latin typeface="宋体" panose="02010600030101010101" pitchFamily="2" charset="-122"/>
                <a:ea typeface="宋体" panose="02010600030101010101" pitchFamily="2" charset="-122"/>
              </a:rPr>
              <a:t>月召开的中共八届十二中全会决定：永远开除刘少奇的党籍，撤销其党内外一切职务，继续清算刘少奇及其“同伙”的所谓叛党、叛国的罪行。</a:t>
            </a:r>
            <a:r>
              <a:rPr lang="en-US" altLang="zh-CN" dirty="0">
                <a:latin typeface="宋体" panose="02010600030101010101" pitchFamily="2" charset="-122"/>
                <a:ea typeface="宋体" panose="02010600030101010101" pitchFamily="2" charset="-122"/>
              </a:rPr>
              <a:t>1969</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11</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12</a:t>
            </a:r>
            <a:r>
              <a:rPr lang="zh-CN" altLang="en-US" dirty="0">
                <a:latin typeface="宋体" panose="02010600030101010101" pitchFamily="2" charset="-122"/>
                <a:ea typeface="宋体" panose="02010600030101010101" pitchFamily="2" charset="-122"/>
              </a:rPr>
              <a:t>日，受尽折磨的共和国主席刘少奇在河南开封含冤病逝。</a:t>
            </a:r>
          </a:p>
        </p:txBody>
      </p:sp>
      <p:pic>
        <p:nvPicPr>
          <p:cNvPr id="2" name="图片 1">
            <a:extLst>
              <a:ext uri="{FF2B5EF4-FFF2-40B4-BE49-F238E27FC236}">
                <a16:creationId xmlns:a16="http://schemas.microsoft.com/office/drawing/2014/main" id="{0A7E19E7-9548-4E90-A189-4A306D59820B}"/>
              </a:ext>
            </a:extLst>
          </p:cNvPr>
          <p:cNvPicPr>
            <a:picLocks noChangeAspect="1"/>
          </p:cNvPicPr>
          <p:nvPr/>
        </p:nvPicPr>
        <p:blipFill>
          <a:blip r:embed="rId2"/>
          <a:stretch>
            <a:fillRect/>
          </a:stretch>
        </p:blipFill>
        <p:spPr>
          <a:xfrm>
            <a:off x="7078731" y="1779746"/>
            <a:ext cx="4842960" cy="329850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514C6658-5096-4907-83FA-456516693E04}"/>
              </a:ext>
            </a:extLst>
          </p:cNvPr>
          <p:cNvSpPr>
            <a:spLocks noGrp="1" noChangeArrowheads="1"/>
          </p:cNvSpPr>
          <p:nvPr>
            <p:ph type="title"/>
          </p:nvPr>
        </p:nvSpPr>
        <p:spPr>
          <a:xfrm>
            <a:off x="314178" y="228600"/>
            <a:ext cx="10972800" cy="1143000"/>
          </a:xfrm>
        </p:spPr>
        <p:txBody>
          <a:bodyPr/>
          <a:lstStyle/>
          <a:p>
            <a:r>
              <a:rPr lang="zh-CN" altLang="en-US" dirty="0">
                <a:latin typeface="宋体" panose="02010600030101010101" pitchFamily="2" charset="-122"/>
                <a:ea typeface="宋体" panose="02010600030101010101" pitchFamily="2" charset="-122"/>
              </a:rPr>
              <a:t> 全面建设社会主义的开端 </a:t>
            </a:r>
          </a:p>
        </p:txBody>
      </p:sp>
      <p:sp>
        <p:nvSpPr>
          <p:cNvPr id="20483" name="Rectangle 3">
            <a:extLst>
              <a:ext uri="{FF2B5EF4-FFF2-40B4-BE49-F238E27FC236}">
                <a16:creationId xmlns:a16="http://schemas.microsoft.com/office/drawing/2014/main" id="{F3C34753-9050-47B3-8422-791CF8969AF3}"/>
              </a:ext>
            </a:extLst>
          </p:cNvPr>
          <p:cNvSpPr>
            <a:spLocks noGrp="1" noChangeArrowheads="1"/>
          </p:cNvSpPr>
          <p:nvPr>
            <p:ph type="body" sz="half" idx="1"/>
          </p:nvPr>
        </p:nvSpPr>
        <p:spPr/>
        <p:txBody>
          <a:bodyPr/>
          <a:lstStyle/>
          <a:p>
            <a:pPr algn="just"/>
            <a:r>
              <a:rPr lang="zh-CN" altLang="en-US" dirty="0">
                <a:latin typeface="宋体" panose="02010600030101010101" pitchFamily="2" charset="-122"/>
                <a:ea typeface="宋体" panose="02010600030101010101" pitchFamily="2" charset="-122"/>
              </a:rPr>
              <a:t>提出马克思主义和中国实际的“第二次结合”</a:t>
            </a:r>
          </a:p>
          <a:p>
            <a:pPr lvl="1"/>
            <a:r>
              <a:rPr lang="zh-CN" altLang="en-US" dirty="0">
                <a:latin typeface="宋体" panose="02010600030101010101" pitchFamily="2" charset="-122"/>
                <a:ea typeface="宋体" panose="02010600030101010101" pitchFamily="2" charset="-122"/>
              </a:rPr>
              <a:t>新中国成立初期，模仿苏联。</a:t>
            </a:r>
          </a:p>
          <a:p>
            <a:pPr lvl="2"/>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技术问题横直一概照抄</a:t>
            </a:r>
            <a:r>
              <a:rPr lang="en-US" altLang="zh-CN" dirty="0">
                <a:latin typeface="宋体" panose="02010600030101010101" pitchFamily="2" charset="-122"/>
                <a:ea typeface="宋体" panose="02010600030101010101" pitchFamily="2" charset="-122"/>
              </a:rPr>
              <a:t>”</a:t>
            </a:r>
            <a:endParaRPr lang="zh-CN" altLang="en-US" dirty="0">
              <a:latin typeface="宋体" panose="02010600030101010101" pitchFamily="2" charset="-122"/>
              <a:ea typeface="宋体" panose="02010600030101010101" pitchFamily="2" charset="-122"/>
            </a:endParaRPr>
          </a:p>
          <a:p>
            <a:pPr lvl="2"/>
            <a:r>
              <a:rPr lang="zh-CN" altLang="en-US" dirty="0">
                <a:latin typeface="宋体" panose="02010600030101010101" pitchFamily="2" charset="-122"/>
                <a:ea typeface="宋体" panose="02010600030101010101" pitchFamily="2" charset="-122"/>
              </a:rPr>
              <a:t>经济制度、政治制度、文化制度</a:t>
            </a:r>
          </a:p>
        </p:txBody>
      </p:sp>
      <p:pic>
        <p:nvPicPr>
          <p:cNvPr id="20484" name="Picture 4">
            <a:extLst>
              <a:ext uri="{FF2B5EF4-FFF2-40B4-BE49-F238E27FC236}">
                <a16:creationId xmlns:a16="http://schemas.microsoft.com/office/drawing/2014/main" id="{F3EA3ADB-96D8-4EE3-BE84-5E4F0FB4CB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80960" y="1217370"/>
            <a:ext cx="3327400" cy="47720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zoom/>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98A42B73-3B9A-44A4-905F-2D29FD7F2E66}"/>
              </a:ext>
            </a:extLst>
          </p:cNvPr>
          <p:cNvSpPr>
            <a:spLocks noGrp="1" noChangeArrowheads="1"/>
          </p:cNvSpPr>
          <p:nvPr>
            <p:ph type="title"/>
          </p:nvPr>
        </p:nvSpPr>
        <p:spPr/>
        <p:txBody>
          <a:bodyPr/>
          <a:lstStyle/>
          <a:p>
            <a:r>
              <a:rPr lang="zh-CN" altLang="en-US" sz="3200" dirty="0">
                <a:latin typeface="宋体" panose="02010600030101010101" pitchFamily="2" charset="-122"/>
                <a:ea typeface="宋体" panose="02010600030101010101" pitchFamily="2" charset="-122"/>
              </a:rPr>
              <a:t> “文化大革命”的发动与全面内乱</a:t>
            </a:r>
          </a:p>
        </p:txBody>
      </p:sp>
      <p:sp>
        <p:nvSpPr>
          <p:cNvPr id="46083" name="Rectangle 3">
            <a:extLst>
              <a:ext uri="{FF2B5EF4-FFF2-40B4-BE49-F238E27FC236}">
                <a16:creationId xmlns:a16="http://schemas.microsoft.com/office/drawing/2014/main" id="{BDFFBFFD-0608-4D80-9560-7BB744E60D0A}"/>
              </a:ext>
            </a:extLst>
          </p:cNvPr>
          <p:cNvSpPr>
            <a:spLocks noGrp="1" noChangeArrowheads="1"/>
          </p:cNvSpPr>
          <p:nvPr>
            <p:ph type="body" idx="1"/>
          </p:nvPr>
        </p:nvSpPr>
        <p:spPr/>
        <p:txBody>
          <a:bodyPr/>
          <a:lstStyle/>
          <a:p>
            <a:pPr algn="just">
              <a:lnSpc>
                <a:spcPct val="90000"/>
              </a:lnSpc>
            </a:pPr>
            <a:r>
              <a:rPr lang="zh-CN" altLang="en-US" sz="2400" dirty="0">
                <a:latin typeface="宋体" panose="02010600030101010101" pitchFamily="2" charset="-122"/>
                <a:ea typeface="宋体" panose="02010600030101010101" pitchFamily="2" charset="-122"/>
              </a:rPr>
              <a:t>九</a:t>
            </a:r>
            <a:r>
              <a:rPr lang="en-US" altLang="zh-CN" sz="2400" dirty="0">
                <a:latin typeface="宋体" panose="02010600030101010101" pitchFamily="2" charset="-122"/>
                <a:ea typeface="宋体" panose="02010600030101010101" pitchFamily="2" charset="-122"/>
              </a:rPr>
              <a:t>·</a:t>
            </a:r>
            <a:r>
              <a:rPr lang="zh-CN" altLang="en-US" sz="2400" dirty="0">
                <a:latin typeface="宋体" panose="02010600030101010101" pitchFamily="2" charset="-122"/>
                <a:ea typeface="宋体" panose="02010600030101010101" pitchFamily="2" charset="-122"/>
              </a:rPr>
              <a:t>一三事件</a:t>
            </a:r>
          </a:p>
          <a:p>
            <a:pPr lvl="1" algn="just">
              <a:lnSpc>
                <a:spcPct val="90000"/>
              </a:lnSpc>
            </a:pPr>
            <a:r>
              <a:rPr lang="zh-CN" altLang="en-US" sz="2000" dirty="0">
                <a:latin typeface="宋体" panose="02010600030101010101" pitchFamily="2" charset="-122"/>
                <a:ea typeface="宋体" panose="02010600030101010101" pitchFamily="2" charset="-122"/>
              </a:rPr>
              <a:t>“文化大革命”刚开始，林彪集团和以江青集团之间有过一定的勾结。随着“文革”的开展，两大集团之间的斗争日渐增多。</a:t>
            </a:r>
            <a:r>
              <a:rPr lang="en-US" altLang="zh-CN" sz="2000" dirty="0">
                <a:latin typeface="宋体" panose="02010600030101010101" pitchFamily="2" charset="-122"/>
                <a:ea typeface="宋体" panose="02010600030101010101" pitchFamily="2" charset="-122"/>
              </a:rPr>
              <a:t>1969</a:t>
            </a:r>
            <a:r>
              <a:rPr lang="zh-CN" altLang="en-US" sz="2000" dirty="0">
                <a:latin typeface="宋体" panose="02010600030101010101" pitchFamily="2" charset="-122"/>
                <a:ea typeface="宋体" panose="02010600030101010101" pitchFamily="2" charset="-122"/>
              </a:rPr>
              <a:t>年中国共产党第九次代表大会后，两大集团斗争激烈起来。林彪手下干将们力图将其推上权力顶峰。</a:t>
            </a:r>
            <a:r>
              <a:rPr lang="en-US" altLang="zh-CN" sz="2000" dirty="0">
                <a:latin typeface="宋体" panose="02010600030101010101" pitchFamily="2" charset="-122"/>
                <a:ea typeface="宋体" panose="02010600030101010101" pitchFamily="2" charset="-122"/>
              </a:rPr>
              <a:t>1970</a:t>
            </a:r>
            <a:r>
              <a:rPr lang="zh-CN" altLang="en-US" sz="2000" dirty="0">
                <a:latin typeface="宋体" panose="02010600030101010101" pitchFamily="2" charset="-122"/>
                <a:ea typeface="宋体" panose="02010600030101010101" pitchFamily="2" charset="-122"/>
              </a:rPr>
              <a:t>年</a:t>
            </a:r>
            <a:r>
              <a:rPr lang="en-US" altLang="zh-CN" sz="2000" dirty="0">
                <a:latin typeface="宋体" panose="02010600030101010101" pitchFamily="2" charset="-122"/>
                <a:ea typeface="宋体" panose="02010600030101010101" pitchFamily="2" charset="-122"/>
              </a:rPr>
              <a:t>8</a:t>
            </a:r>
            <a:r>
              <a:rPr lang="zh-CN" altLang="en-US" sz="2000" dirty="0">
                <a:latin typeface="宋体" panose="02010600030101010101" pitchFamily="2" charset="-122"/>
                <a:ea typeface="宋体" panose="02010600030101010101" pitchFamily="2" charset="-122"/>
              </a:rPr>
              <a:t>月，在庐山召开的中共九届二中全会上，陈伯达大造舆论，鼓吹“天才论”，竭力主张设国家主席一职，并准备推林彪任此职。这引起毛泽东的警惕。会上，毛泽东批判了陈伯达等人的行为，会后，毛泽东到武汉、长沙、南昌等地巡视，向地方领导透露林彪集团的夺权阴谋。此一消息引起林彪集团的极大恐慌，林彪的儿子林立果组织人马准备暗杀毛泽东，进而发动政变。</a:t>
            </a:r>
            <a:r>
              <a:rPr lang="en-US" altLang="zh-CN" sz="2000" dirty="0">
                <a:latin typeface="宋体" panose="02010600030101010101" pitchFamily="2" charset="-122"/>
                <a:ea typeface="宋体" panose="02010600030101010101" pitchFamily="2" charset="-122"/>
              </a:rPr>
              <a:t>9</a:t>
            </a:r>
            <a:r>
              <a:rPr lang="zh-CN" altLang="en-US" sz="2000" dirty="0">
                <a:latin typeface="宋体" panose="02010600030101010101" pitchFamily="2" charset="-122"/>
                <a:ea typeface="宋体" panose="02010600030101010101" pitchFamily="2" charset="-122"/>
              </a:rPr>
              <a:t>月</a:t>
            </a:r>
            <a:r>
              <a:rPr lang="en-US" altLang="zh-CN" sz="2000" dirty="0">
                <a:latin typeface="宋体" panose="02010600030101010101" pitchFamily="2" charset="-122"/>
                <a:ea typeface="宋体" panose="02010600030101010101" pitchFamily="2" charset="-122"/>
              </a:rPr>
              <a:t>12</a:t>
            </a:r>
            <a:r>
              <a:rPr lang="zh-CN" altLang="en-US" sz="2000" dirty="0">
                <a:latin typeface="宋体" panose="02010600030101010101" pitchFamily="2" charset="-122"/>
                <a:ea typeface="宋体" panose="02010600030101010101" pitchFamily="2" charset="-122"/>
              </a:rPr>
              <a:t>日，毛泽东安全抵达北京。林彪见阴谋败露，于</a:t>
            </a:r>
            <a:r>
              <a:rPr lang="en-US" altLang="zh-CN" sz="2000" dirty="0">
                <a:latin typeface="宋体" panose="02010600030101010101" pitchFamily="2" charset="-122"/>
                <a:ea typeface="宋体" panose="02010600030101010101" pitchFamily="2" charset="-122"/>
              </a:rPr>
              <a:t>9</a:t>
            </a:r>
            <a:r>
              <a:rPr lang="zh-CN" altLang="en-US" sz="2000" dirty="0">
                <a:latin typeface="宋体" panose="02010600030101010101" pitchFamily="2" charset="-122"/>
                <a:ea typeface="宋体" panose="02010600030101010101" pitchFamily="2" charset="-122"/>
              </a:rPr>
              <a:t>月</a:t>
            </a:r>
            <a:r>
              <a:rPr lang="en-US" altLang="zh-CN" sz="2000" dirty="0">
                <a:latin typeface="宋体" panose="02010600030101010101" pitchFamily="2" charset="-122"/>
                <a:ea typeface="宋体" panose="02010600030101010101" pitchFamily="2" charset="-122"/>
              </a:rPr>
              <a:t>13</a:t>
            </a:r>
            <a:r>
              <a:rPr lang="zh-CN" altLang="en-US" sz="2000" dirty="0">
                <a:latin typeface="宋体" panose="02010600030101010101" pitchFamily="2" charset="-122"/>
                <a:ea typeface="宋体" panose="02010600030101010101" pitchFamily="2" charset="-122"/>
              </a:rPr>
              <a:t>日凌晨和妻子叶群、儿子林立果等乘一架三叉机仓皇出逃，摔死在蒙古的温都尔汗，史称“九一三事件”。 </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2" name="Rectangle 4">
            <a:extLst>
              <a:ext uri="{FF2B5EF4-FFF2-40B4-BE49-F238E27FC236}">
                <a16:creationId xmlns:a16="http://schemas.microsoft.com/office/drawing/2014/main" id="{6E7094F5-6E21-4B8C-BC91-FDBEE8688E29}"/>
              </a:ext>
            </a:extLst>
          </p:cNvPr>
          <p:cNvSpPr>
            <a:spLocks noGrp="1" noChangeArrowheads="1"/>
          </p:cNvSpPr>
          <p:nvPr>
            <p:ph type="title"/>
          </p:nvPr>
        </p:nvSpPr>
        <p:spPr>
          <a:xfrm>
            <a:off x="1226419" y="86627"/>
            <a:ext cx="2819400" cy="1447800"/>
          </a:xfrm>
        </p:spPr>
        <p:txBody>
          <a:bodyPr/>
          <a:lstStyle/>
          <a:p>
            <a:r>
              <a:rPr lang="zh-CN" altLang="en-US" dirty="0">
                <a:latin typeface="宋体" panose="02010600030101010101" pitchFamily="2" charset="-122"/>
                <a:ea typeface="宋体" panose="02010600030101010101" pitchFamily="2" charset="-122"/>
              </a:rPr>
              <a:t>林彪</a:t>
            </a:r>
          </a:p>
        </p:txBody>
      </p:sp>
      <p:pic>
        <p:nvPicPr>
          <p:cNvPr id="83976" name="Picture 8">
            <a:extLst>
              <a:ext uri="{FF2B5EF4-FFF2-40B4-BE49-F238E27FC236}">
                <a16:creationId xmlns:a16="http://schemas.microsoft.com/office/drawing/2014/main" id="{BBC5F00E-327B-46CD-AA4E-A349B4B93B6F}"/>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a:xfrm>
            <a:off x="1524000" y="1957388"/>
            <a:ext cx="4572000" cy="34956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3977" name="Picture 9">
            <a:extLst>
              <a:ext uri="{FF2B5EF4-FFF2-40B4-BE49-F238E27FC236}">
                <a16:creationId xmlns:a16="http://schemas.microsoft.com/office/drawing/2014/main" id="{9073F594-109E-4C20-BBA3-5C9B0A01153E}"/>
              </a:ext>
            </a:extLst>
          </p:cNvPr>
          <p:cNvPicPr>
            <a:picLocks noGrp="1" noChangeAspect="1" noChangeArrowheads="1"/>
          </p:cNvPicPr>
          <p:nvPr>
            <p:ph sz="quarter" idx="2"/>
          </p:nvPr>
        </p:nvPicPr>
        <p:blipFill>
          <a:blip r:embed="rId3">
            <a:extLst>
              <a:ext uri="{28A0092B-C50C-407E-A947-70E740481C1C}">
                <a14:useLocalDpi xmlns:a14="http://schemas.microsoft.com/office/drawing/2010/main" val="0"/>
              </a:ext>
            </a:extLst>
          </a:blip>
          <a:srcRect/>
          <a:stretch>
            <a:fillRect/>
          </a:stretch>
        </p:blipFill>
        <p:spPr>
          <a:xfrm>
            <a:off x="6724850" y="680185"/>
            <a:ext cx="3200400" cy="261778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内容占位符 2">
            <a:extLst>
              <a:ext uri="{FF2B5EF4-FFF2-40B4-BE49-F238E27FC236}">
                <a16:creationId xmlns:a16="http://schemas.microsoft.com/office/drawing/2014/main" id="{BC37FE95-B14A-429D-9C55-1F41298743CC}"/>
              </a:ext>
            </a:extLst>
          </p:cNvPr>
          <p:cNvPicPr>
            <a:picLocks noGrp="1" noChangeAspect="1"/>
          </p:cNvPicPr>
          <p:nvPr>
            <p:ph sz="quarter" idx="3"/>
          </p:nvPr>
        </p:nvPicPr>
        <p:blipFill>
          <a:blip r:embed="rId4"/>
          <a:stretch>
            <a:fillRect/>
          </a:stretch>
        </p:blipFill>
        <p:spPr>
          <a:xfrm>
            <a:off x="6724850" y="3560028"/>
            <a:ext cx="4439800" cy="2503888"/>
          </a:xfrm>
          <a:prstGeom prst="rect">
            <a:avLst/>
          </a:prstGeom>
        </p:spPr>
      </p:pic>
    </p:spTree>
  </p:cSld>
  <p:clrMapOvr>
    <a:masterClrMapping/>
  </p:clrMapOvr>
  <p:transition spd="slow">
    <p:zoom/>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a:extLst>
              <a:ext uri="{FF2B5EF4-FFF2-40B4-BE49-F238E27FC236}">
                <a16:creationId xmlns:a16="http://schemas.microsoft.com/office/drawing/2014/main" id="{2E1284A7-D2A3-40AB-B6F1-D04E346094BC}"/>
              </a:ext>
            </a:extLst>
          </p:cNvPr>
          <p:cNvSpPr>
            <a:spLocks noGrp="1" noChangeArrowheads="1"/>
          </p:cNvSpPr>
          <p:nvPr>
            <p:ph type="title"/>
          </p:nvPr>
        </p:nvSpPr>
        <p:spPr/>
        <p:txBody>
          <a:bodyPr/>
          <a:lstStyle/>
          <a:p>
            <a:r>
              <a:rPr lang="zh-CN" altLang="en-US" sz="3600" dirty="0">
                <a:latin typeface="宋体" panose="02010600030101010101" pitchFamily="2" charset="-122"/>
                <a:ea typeface="宋体" panose="02010600030101010101" pitchFamily="2" charset="-122"/>
              </a:rPr>
              <a:t>“文革”的落潮</a:t>
            </a:r>
            <a:r>
              <a:rPr lang="zh-CN" altLang="en-US" dirty="0">
                <a:latin typeface="宋体" panose="02010600030101010101" pitchFamily="2" charset="-122"/>
                <a:ea typeface="宋体" panose="02010600030101010101" pitchFamily="2" charset="-122"/>
              </a:rPr>
              <a:t> </a:t>
            </a:r>
          </a:p>
        </p:txBody>
      </p:sp>
      <p:sp>
        <p:nvSpPr>
          <p:cNvPr id="48131" name="Rectangle 3">
            <a:extLst>
              <a:ext uri="{FF2B5EF4-FFF2-40B4-BE49-F238E27FC236}">
                <a16:creationId xmlns:a16="http://schemas.microsoft.com/office/drawing/2014/main" id="{F1EDD969-42A1-4BA3-8018-C9A8CF0E6B47}"/>
              </a:ext>
            </a:extLst>
          </p:cNvPr>
          <p:cNvSpPr>
            <a:spLocks noGrp="1" noChangeArrowheads="1"/>
          </p:cNvSpPr>
          <p:nvPr>
            <p:ph type="body" idx="1"/>
          </p:nvPr>
        </p:nvSpPr>
        <p:spPr>
          <a:xfrm>
            <a:off x="643689" y="1575368"/>
            <a:ext cx="11474517" cy="4351338"/>
          </a:xfrm>
        </p:spPr>
        <p:txBody>
          <a:bodyPr/>
          <a:lstStyle/>
          <a:p>
            <a:pPr lvl="1" algn="just"/>
            <a:r>
              <a:rPr lang="zh-CN" altLang="en-US" dirty="0">
                <a:latin typeface="宋体" panose="02010600030101010101" pitchFamily="2" charset="-122"/>
                <a:ea typeface="宋体" panose="02010600030101010101" pitchFamily="2" charset="-122"/>
              </a:rPr>
              <a:t>“九一三事件”后，毛泽东大病一场。</a:t>
            </a:r>
            <a:r>
              <a:rPr lang="en-US" altLang="zh-CN" dirty="0">
                <a:latin typeface="宋体" panose="02010600030101010101" pitchFamily="2" charset="-122"/>
                <a:ea typeface="宋体" panose="02010600030101010101" pitchFamily="2" charset="-122"/>
              </a:rPr>
              <a:t>1972</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10</a:t>
            </a:r>
            <a:r>
              <a:rPr lang="zh-CN" altLang="en-US" dirty="0">
                <a:latin typeface="宋体" panose="02010600030101010101" pitchFamily="2" charset="-122"/>
                <a:ea typeface="宋体" panose="02010600030101010101" pitchFamily="2" charset="-122"/>
              </a:rPr>
              <a:t>日，毛泽东抱病参加陈毅的追悼会，为陈毅恢复名誉。随后，经毛泽东同意，在周恩来的主持下，一大批被打倒的老干部重新回到领导岗位。</a:t>
            </a:r>
            <a:r>
              <a:rPr lang="en-US" altLang="zh-CN" dirty="0">
                <a:latin typeface="宋体" panose="02010600030101010101" pitchFamily="2" charset="-122"/>
                <a:ea typeface="宋体" panose="02010600030101010101" pitchFamily="2" charset="-122"/>
              </a:rPr>
              <a:t>1973</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3</a:t>
            </a:r>
            <a:r>
              <a:rPr lang="zh-CN" altLang="en-US" dirty="0">
                <a:latin typeface="宋体" panose="02010600030101010101" pitchFamily="2" charset="-122"/>
                <a:ea typeface="宋体" panose="02010600030101010101" pitchFamily="2" charset="-122"/>
              </a:rPr>
              <a:t>月，中共中央恢复邓小平的组织生活和国务院副总理职务。</a:t>
            </a:r>
            <a:r>
              <a:rPr lang="en-US" altLang="zh-CN" dirty="0">
                <a:latin typeface="宋体" panose="02010600030101010101" pitchFamily="2" charset="-122"/>
                <a:ea typeface="宋体" panose="02010600030101010101" pitchFamily="2" charset="-122"/>
              </a:rPr>
              <a:t>1975</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月，中共中央任命邓小平为中央军委副主席兼总参谋长，接着，中共十届二中全会又选举邓小平为中央委员会副主席、中共中央政治局常委。 </a:t>
            </a:r>
            <a:endParaRPr lang="en-US" altLang="zh-CN" dirty="0">
              <a:latin typeface="宋体" panose="02010600030101010101" pitchFamily="2" charset="-122"/>
              <a:ea typeface="宋体" panose="02010600030101010101" pitchFamily="2" charset="-122"/>
            </a:endParaRPr>
          </a:p>
          <a:p>
            <a:pPr lvl="1" algn="just"/>
            <a:r>
              <a:rPr lang="zh-CN" altLang="en-US" dirty="0">
                <a:latin typeface="宋体" panose="02010600030101010101" pitchFamily="2" charset="-122"/>
                <a:ea typeface="宋体" panose="02010600030101010101" pitchFamily="2" charset="-122"/>
              </a:rPr>
              <a:t>邓小平复出后，在毛泽东、周恩来的支持下，和被“解放”的老干部一起，大力开展整顿工作，恢复被“文化大革命”破坏的生产生活和社会秩序。从军队到地方，从交通运输到农业、科技、文化、教育，整顿在全国全面铺开。经济发展开始回归正常轨道，社会生活、文化艺术出现一定生机。全面整顿为“文革”的结束奠定了基础。 </a:t>
            </a:r>
          </a:p>
          <a:p>
            <a:pPr lvl="1" algn="just"/>
            <a:endParaRPr lang="zh-CN" altLang="en-US" dirty="0">
              <a:latin typeface="宋体" panose="02010600030101010101" pitchFamily="2" charset="-122"/>
              <a:ea typeface="宋体" panose="02010600030101010101" pitchFamily="2" charset="-122"/>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a:extLst>
              <a:ext uri="{FF2B5EF4-FFF2-40B4-BE49-F238E27FC236}">
                <a16:creationId xmlns:a16="http://schemas.microsoft.com/office/drawing/2014/main" id="{3AAD0176-7B4F-472D-B7BF-12058556CB73}"/>
              </a:ext>
            </a:extLst>
          </p:cNvPr>
          <p:cNvSpPr>
            <a:spLocks noGrp="1" noChangeArrowheads="1"/>
          </p:cNvSpPr>
          <p:nvPr>
            <p:ph type="title"/>
          </p:nvPr>
        </p:nvSpPr>
        <p:spPr>
          <a:xfrm>
            <a:off x="482065" y="355500"/>
            <a:ext cx="10515600" cy="1325563"/>
          </a:xfrm>
        </p:spPr>
        <p:txBody>
          <a:bodyPr/>
          <a:lstStyle/>
          <a:p>
            <a:r>
              <a:rPr lang="zh-CN" altLang="en-US" sz="3600" dirty="0">
                <a:latin typeface="宋体" panose="02010600030101010101" pitchFamily="2" charset="-122"/>
                <a:ea typeface="宋体" panose="02010600030101010101" pitchFamily="2" charset="-122"/>
              </a:rPr>
              <a:t>“文革”的落潮</a:t>
            </a:r>
          </a:p>
        </p:txBody>
      </p:sp>
      <p:sp>
        <p:nvSpPr>
          <p:cNvPr id="50179" name="Rectangle 3">
            <a:extLst>
              <a:ext uri="{FF2B5EF4-FFF2-40B4-BE49-F238E27FC236}">
                <a16:creationId xmlns:a16="http://schemas.microsoft.com/office/drawing/2014/main" id="{CF738C22-9B61-4978-A066-0E74753D93F8}"/>
              </a:ext>
            </a:extLst>
          </p:cNvPr>
          <p:cNvSpPr>
            <a:spLocks noGrp="1" noChangeArrowheads="1"/>
          </p:cNvSpPr>
          <p:nvPr>
            <p:ph type="body" idx="1"/>
          </p:nvPr>
        </p:nvSpPr>
        <p:spPr/>
        <p:txBody>
          <a:bodyPr/>
          <a:lstStyle/>
          <a:p>
            <a:pPr>
              <a:lnSpc>
                <a:spcPct val="90000"/>
              </a:lnSpc>
            </a:pPr>
            <a:r>
              <a:rPr lang="zh-CN" altLang="en-US" b="1" dirty="0">
                <a:latin typeface="宋体" panose="02010600030101010101" pitchFamily="2" charset="-122"/>
                <a:ea typeface="宋体" panose="02010600030101010101" pitchFamily="2" charset="-122"/>
              </a:rPr>
              <a:t>批林批孔运动</a:t>
            </a:r>
          </a:p>
          <a:p>
            <a:pPr lvl="1" algn="just">
              <a:lnSpc>
                <a:spcPct val="90000"/>
              </a:lnSpc>
            </a:pPr>
            <a:r>
              <a:rPr lang="zh-CN" altLang="en-US" dirty="0">
                <a:latin typeface="宋体" panose="02010600030101010101" pitchFamily="2" charset="-122"/>
                <a:ea typeface="宋体" panose="02010600030101010101" pitchFamily="2" charset="-122"/>
              </a:rPr>
              <a:t>“九一三事件”后，周恩来在毛泽东的支持下在全国发起“批林整风”运动。运动一开始的目的是揭发林彪集团的罪行，但到</a:t>
            </a:r>
            <a:r>
              <a:rPr lang="en-US" altLang="zh-CN" dirty="0">
                <a:latin typeface="宋体" panose="02010600030101010101" pitchFamily="2" charset="-122"/>
                <a:ea typeface="宋体" panose="02010600030101010101" pitchFamily="2" charset="-122"/>
              </a:rPr>
              <a:t>1974</a:t>
            </a:r>
            <a:r>
              <a:rPr lang="zh-CN" altLang="en-US" dirty="0">
                <a:latin typeface="宋体" panose="02010600030101010101" pitchFamily="2" charset="-122"/>
                <a:ea typeface="宋体" panose="02010600030101010101" pitchFamily="2" charset="-122"/>
              </a:rPr>
              <a:t>年”四人帮”将运动发展为“批林批孔”运动，批林彪之外，兼批孔子，通过批孔子之反对改革，说明“文革”的合理性。这场运动为江青集团所利用，不久将批判的矛头对准周恩来，影射周恩来的整顿措施为“克己复礼”，是“开历史倒车的复辟狂”。 </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AA9E60B6-CC3C-4F59-8ED5-150D38B1B671}"/>
              </a:ext>
            </a:extLst>
          </p:cNvPr>
          <p:cNvSpPr>
            <a:spLocks noGrp="1" noChangeArrowheads="1"/>
          </p:cNvSpPr>
          <p:nvPr>
            <p:ph type="title"/>
          </p:nvPr>
        </p:nvSpPr>
        <p:spPr/>
        <p:txBody>
          <a:bodyPr/>
          <a:lstStyle/>
          <a:p>
            <a:r>
              <a:rPr lang="zh-CN" altLang="en-US" sz="3600" dirty="0">
                <a:latin typeface="宋体" panose="02010600030101010101" pitchFamily="2" charset="-122"/>
                <a:ea typeface="宋体" panose="02010600030101010101" pitchFamily="2" charset="-122"/>
              </a:rPr>
              <a:t>“文革”的落潮</a:t>
            </a:r>
          </a:p>
        </p:txBody>
      </p:sp>
      <p:sp>
        <p:nvSpPr>
          <p:cNvPr id="53251" name="Rectangle 3">
            <a:extLst>
              <a:ext uri="{FF2B5EF4-FFF2-40B4-BE49-F238E27FC236}">
                <a16:creationId xmlns:a16="http://schemas.microsoft.com/office/drawing/2014/main" id="{466A497D-1D1C-4E65-A242-4F21FA074625}"/>
              </a:ext>
            </a:extLst>
          </p:cNvPr>
          <p:cNvSpPr>
            <a:spLocks noGrp="1" noChangeArrowheads="1"/>
          </p:cNvSpPr>
          <p:nvPr>
            <p:ph type="body" idx="1"/>
          </p:nvPr>
        </p:nvSpPr>
        <p:spPr>
          <a:xfrm>
            <a:off x="838200" y="1825625"/>
            <a:ext cx="6669505" cy="4351338"/>
          </a:xfrm>
        </p:spPr>
        <p:txBody>
          <a:bodyPr/>
          <a:lstStyle/>
          <a:p>
            <a:r>
              <a:rPr lang="en-US" altLang="zh-CN" b="1" dirty="0">
                <a:latin typeface="宋体" panose="02010600030101010101" pitchFamily="2" charset="-122"/>
                <a:ea typeface="宋体" panose="02010600030101010101" pitchFamily="2" charset="-122"/>
              </a:rPr>
              <a:t>“</a:t>
            </a:r>
            <a:r>
              <a:rPr lang="zh-CN" altLang="en-US" b="1" dirty="0">
                <a:latin typeface="宋体" panose="02010600030101010101" pitchFamily="2" charset="-122"/>
                <a:ea typeface="宋体" panose="02010600030101010101" pitchFamily="2" charset="-122"/>
              </a:rPr>
              <a:t>批邓、反击右倾翻案风”运动</a:t>
            </a:r>
          </a:p>
          <a:p>
            <a:pPr lvl="1" algn="just"/>
            <a:r>
              <a:rPr lang="en-US" altLang="zh-CN" dirty="0">
                <a:latin typeface="宋体" panose="02010600030101010101" pitchFamily="2" charset="-122"/>
                <a:ea typeface="宋体" panose="02010600030101010101" pitchFamily="2" charset="-122"/>
              </a:rPr>
              <a:t>1975</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11</a:t>
            </a:r>
            <a:r>
              <a:rPr lang="zh-CN" altLang="en-US" dirty="0">
                <a:latin typeface="宋体" panose="02010600030101010101" pitchFamily="2" charset="-122"/>
                <a:ea typeface="宋体" panose="02010600030101010101" pitchFamily="2" charset="-122"/>
              </a:rPr>
              <a:t>月，毛泽东病重，他在不了解实际的情况下，听信了“四人帮”关于邓小平否定“文化大革命”的指控，停止了邓小平的大部分工作，随后，错误地发动了“批邓、反击右倾翻案风”运动。</a:t>
            </a:r>
            <a:r>
              <a:rPr lang="en-US" altLang="zh-CN" dirty="0">
                <a:latin typeface="宋体" panose="02010600030101010101" pitchFamily="2" charset="-122"/>
                <a:ea typeface="宋体" panose="02010600030101010101" pitchFamily="2" charset="-122"/>
              </a:rPr>
              <a:t>1976</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日，经毛泽东提议，中央政治局通过，由华国锋担任国务院代总理，主持中央的日常工作。“批邓、反击右倾翻案风”运动使已经开始取得成效的整顿工作被迫停了下来，刚刚好转的国民经济再遭挫折。 </a:t>
            </a:r>
          </a:p>
        </p:txBody>
      </p:sp>
      <p:pic>
        <p:nvPicPr>
          <p:cNvPr id="2" name="图片 1">
            <a:extLst>
              <a:ext uri="{FF2B5EF4-FFF2-40B4-BE49-F238E27FC236}">
                <a16:creationId xmlns:a16="http://schemas.microsoft.com/office/drawing/2014/main" id="{F3DBD7DD-0743-4259-8E05-1729324E8D2F}"/>
              </a:ext>
            </a:extLst>
          </p:cNvPr>
          <p:cNvPicPr>
            <a:picLocks noChangeAspect="1"/>
          </p:cNvPicPr>
          <p:nvPr/>
        </p:nvPicPr>
        <p:blipFill>
          <a:blip r:embed="rId2"/>
          <a:stretch>
            <a:fillRect/>
          </a:stretch>
        </p:blipFill>
        <p:spPr>
          <a:xfrm>
            <a:off x="8070793" y="365125"/>
            <a:ext cx="3481118" cy="4877223"/>
          </a:xfrm>
          <a:prstGeom prst="rect">
            <a:avLst/>
          </a:prstGeom>
        </p:spPr>
      </p:pic>
      <p:sp>
        <p:nvSpPr>
          <p:cNvPr id="3" name="文本框 2">
            <a:extLst>
              <a:ext uri="{FF2B5EF4-FFF2-40B4-BE49-F238E27FC236}">
                <a16:creationId xmlns:a16="http://schemas.microsoft.com/office/drawing/2014/main" id="{9668BA72-73F4-4A13-B25C-1A7783BB579D}"/>
              </a:ext>
            </a:extLst>
          </p:cNvPr>
          <p:cNvSpPr txBox="1"/>
          <p:nvPr/>
        </p:nvSpPr>
        <p:spPr>
          <a:xfrm>
            <a:off x="7757962" y="5399773"/>
            <a:ext cx="4360244" cy="369332"/>
          </a:xfrm>
          <a:prstGeom prst="rect">
            <a:avLst/>
          </a:prstGeom>
          <a:noFill/>
        </p:spPr>
        <p:txBody>
          <a:bodyPr wrap="square" rtlCol="0">
            <a:spAutoFit/>
          </a:bodyPr>
          <a:lstStyle/>
          <a:p>
            <a:pPr algn="ctr"/>
            <a:r>
              <a:rPr lang="zh-CN" altLang="en-US" dirty="0">
                <a:latin typeface="宋体" panose="02010600030101010101" pitchFamily="2" charset="-122"/>
                <a:ea typeface="宋体" panose="02010600030101010101" pitchFamily="2" charset="-122"/>
              </a:rPr>
              <a:t>毛远新</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a:extLst>
              <a:ext uri="{FF2B5EF4-FFF2-40B4-BE49-F238E27FC236}">
                <a16:creationId xmlns:a16="http://schemas.microsoft.com/office/drawing/2014/main" id="{D0639342-A4EA-4025-8303-4D17136D8390}"/>
              </a:ext>
            </a:extLst>
          </p:cNvPr>
          <p:cNvSpPr>
            <a:spLocks noGrp="1" noChangeArrowheads="1"/>
          </p:cNvSpPr>
          <p:nvPr>
            <p:ph type="title"/>
          </p:nvPr>
        </p:nvSpPr>
        <p:spPr/>
        <p:txBody>
          <a:bodyPr/>
          <a:lstStyle/>
          <a:p>
            <a:r>
              <a:rPr lang="zh-CN" altLang="en-US" sz="3600" dirty="0">
                <a:latin typeface="宋体" panose="02010600030101010101" pitchFamily="2" charset="-122"/>
                <a:ea typeface="宋体" panose="02010600030101010101" pitchFamily="2" charset="-122"/>
              </a:rPr>
              <a:t>“文革“结束</a:t>
            </a:r>
          </a:p>
        </p:txBody>
      </p:sp>
      <p:sp>
        <p:nvSpPr>
          <p:cNvPr id="54275" name="Rectangle 3">
            <a:extLst>
              <a:ext uri="{FF2B5EF4-FFF2-40B4-BE49-F238E27FC236}">
                <a16:creationId xmlns:a16="http://schemas.microsoft.com/office/drawing/2014/main" id="{29EB0060-576C-4994-A16D-91149F67EC55}"/>
              </a:ext>
            </a:extLst>
          </p:cNvPr>
          <p:cNvSpPr>
            <a:spLocks noGrp="1" noChangeArrowheads="1"/>
          </p:cNvSpPr>
          <p:nvPr>
            <p:ph type="body" idx="1"/>
          </p:nvPr>
        </p:nvSpPr>
        <p:spPr/>
        <p:txBody>
          <a:bodyPr/>
          <a:lstStyle/>
          <a:p>
            <a:r>
              <a:rPr lang="zh-CN" altLang="en-US" b="1" dirty="0">
                <a:latin typeface="宋体" panose="02010600030101010101" pitchFamily="2" charset="-122"/>
                <a:ea typeface="宋体" panose="02010600030101010101" pitchFamily="2" charset="-122"/>
              </a:rPr>
              <a:t>天安门事件</a:t>
            </a:r>
          </a:p>
          <a:p>
            <a:pPr lvl="1" algn="just"/>
            <a:r>
              <a:rPr lang="en-US" altLang="zh-CN" dirty="0">
                <a:latin typeface="宋体" panose="02010600030101010101" pitchFamily="2" charset="-122"/>
                <a:ea typeface="宋体" panose="02010600030101010101" pitchFamily="2" charset="-122"/>
              </a:rPr>
              <a:t>1976</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8</a:t>
            </a:r>
            <a:r>
              <a:rPr lang="zh-CN" altLang="en-US" dirty="0">
                <a:latin typeface="宋体" panose="02010600030101010101" pitchFamily="2" charset="-122"/>
                <a:ea typeface="宋体" panose="02010600030101010101" pitchFamily="2" charset="-122"/>
              </a:rPr>
              <a:t>日，周恩逝世。江青集团下令各地不准进行追悼活动。但从</a:t>
            </a:r>
            <a:r>
              <a:rPr lang="en-US" altLang="zh-CN" dirty="0">
                <a:latin typeface="宋体" panose="02010600030101010101" pitchFamily="2" charset="-122"/>
                <a:ea typeface="宋体" panose="02010600030101010101" pitchFamily="2" charset="-122"/>
              </a:rPr>
              <a:t>3</a:t>
            </a:r>
            <a:r>
              <a:rPr lang="zh-CN" altLang="en-US" dirty="0">
                <a:latin typeface="宋体" panose="02010600030101010101" pitchFamily="2" charset="-122"/>
                <a:ea typeface="宋体" panose="02010600030101010101" pitchFamily="2" charset="-122"/>
              </a:rPr>
              <a:t>月起，全国各地陆续出现大规模自发纪念活动。</a:t>
            </a:r>
            <a:r>
              <a:rPr lang="en-US" altLang="zh-CN" dirty="0">
                <a:latin typeface="宋体" panose="02010600030101010101" pitchFamily="2" charset="-122"/>
                <a:ea typeface="宋体" panose="02010600030101010101" pitchFamily="2" charset="-122"/>
              </a:rPr>
              <a:t>4</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4</a:t>
            </a:r>
            <a:r>
              <a:rPr lang="zh-CN" altLang="en-US" dirty="0">
                <a:latin typeface="宋体" panose="02010600030101010101" pitchFamily="2" charset="-122"/>
                <a:ea typeface="宋体" panose="02010600030101010101" pitchFamily="2" charset="-122"/>
              </a:rPr>
              <a:t>日，农历清明节，北京和外地群众百多万人先后在天安门广场公开举行悼念活动，</a:t>
            </a:r>
            <a:r>
              <a:rPr lang="en-US" altLang="zh-CN" dirty="0">
                <a:latin typeface="宋体" panose="02010600030101010101" pitchFamily="2" charset="-122"/>
                <a:ea typeface="宋体" panose="02010600030101010101" pitchFamily="2" charset="-122"/>
              </a:rPr>
              <a:t>4</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5</a:t>
            </a:r>
            <a:r>
              <a:rPr lang="zh-CN" altLang="en-US" dirty="0">
                <a:latin typeface="宋体" panose="02010600030101010101" pitchFamily="2" charset="-122"/>
                <a:ea typeface="宋体" panose="02010600030101010101" pitchFamily="2" charset="-122"/>
              </a:rPr>
              <a:t>日晚，北京</a:t>
            </a:r>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万多民兵、警察和士兵手持木棍驱逐天安门广场的群众。</a:t>
            </a:r>
            <a:r>
              <a:rPr lang="en-US" altLang="zh-CN" dirty="0">
                <a:latin typeface="宋体" panose="02010600030101010101" pitchFamily="2" charset="-122"/>
                <a:ea typeface="宋体" panose="02010600030101010101" pitchFamily="2" charset="-122"/>
              </a:rPr>
              <a:t>7</a:t>
            </a:r>
            <a:r>
              <a:rPr lang="zh-CN" altLang="en-US" dirty="0">
                <a:latin typeface="宋体" panose="02010600030101010101" pitchFamily="2" charset="-122"/>
                <a:ea typeface="宋体" panose="02010600030101010101" pitchFamily="2" charset="-122"/>
              </a:rPr>
              <a:t>日晚，中共中央政治局开会通过决议，以华国锋为中国共产党中央委员会第一副主席、中华人民共和国国务院总理，撤销邓小平党内外一切职务，保留党籍，以观后效。 </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a:extLst>
              <a:ext uri="{FF2B5EF4-FFF2-40B4-BE49-F238E27FC236}">
                <a16:creationId xmlns:a16="http://schemas.microsoft.com/office/drawing/2014/main" id="{B930DEB9-A9D9-42C8-862F-01ADAC79DE48}"/>
              </a:ext>
            </a:extLst>
          </p:cNvPr>
          <p:cNvSpPr>
            <a:spLocks noGrp="1" noChangeArrowheads="1"/>
          </p:cNvSpPr>
          <p:nvPr>
            <p:ph type="title"/>
          </p:nvPr>
        </p:nvSpPr>
        <p:spPr/>
        <p:txBody>
          <a:bodyPr/>
          <a:lstStyle/>
          <a:p>
            <a:r>
              <a:rPr lang="zh-CN" altLang="en-US" sz="3600" dirty="0">
                <a:latin typeface="宋体" panose="02010600030101010101" pitchFamily="2" charset="-122"/>
                <a:ea typeface="宋体" panose="02010600030101010101" pitchFamily="2" charset="-122"/>
              </a:rPr>
              <a:t>“粉碎”四人帮</a:t>
            </a:r>
          </a:p>
        </p:txBody>
      </p:sp>
      <p:sp>
        <p:nvSpPr>
          <p:cNvPr id="55299" name="Rectangle 3">
            <a:extLst>
              <a:ext uri="{FF2B5EF4-FFF2-40B4-BE49-F238E27FC236}">
                <a16:creationId xmlns:a16="http://schemas.microsoft.com/office/drawing/2014/main" id="{C111A7D4-A8B5-414D-A55D-AF62629CBCFB}"/>
              </a:ext>
            </a:extLst>
          </p:cNvPr>
          <p:cNvSpPr>
            <a:spLocks noGrp="1" noChangeArrowheads="1"/>
          </p:cNvSpPr>
          <p:nvPr>
            <p:ph type="body" idx="1"/>
          </p:nvPr>
        </p:nvSpPr>
        <p:spPr>
          <a:xfrm>
            <a:off x="1881187" y="1811215"/>
            <a:ext cx="8669581" cy="4495800"/>
          </a:xfrm>
        </p:spPr>
        <p:txBody>
          <a:bodyPr/>
          <a:lstStyle/>
          <a:p>
            <a:pPr lvl="1" algn="just">
              <a:lnSpc>
                <a:spcPct val="90000"/>
              </a:lnSpc>
            </a:pPr>
            <a:r>
              <a:rPr lang="en-US" altLang="zh-CN" dirty="0">
                <a:latin typeface="宋体" panose="02010600030101010101" pitchFamily="2" charset="-122"/>
                <a:ea typeface="宋体" panose="02010600030101010101" pitchFamily="2" charset="-122"/>
              </a:rPr>
              <a:t>9</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9</a:t>
            </a:r>
            <a:r>
              <a:rPr lang="zh-CN" altLang="en-US" dirty="0">
                <a:latin typeface="宋体" panose="02010600030101010101" pitchFamily="2" charset="-122"/>
                <a:ea typeface="宋体" panose="02010600030101010101" pitchFamily="2" charset="-122"/>
              </a:rPr>
              <a:t>日，一代伟人毛泽东逝世。毛泽东逝世后，“四人帮”加紧篡党夺权的阴谋活动。叶剑英、李先念、王震等老革命家与主持中央日常工作的华国锋联合起来，于</a:t>
            </a:r>
            <a:r>
              <a:rPr lang="en-US" altLang="zh-CN" dirty="0">
                <a:latin typeface="宋体" panose="02010600030101010101" pitchFamily="2" charset="-122"/>
                <a:ea typeface="宋体" panose="02010600030101010101" pitchFamily="2" charset="-122"/>
              </a:rPr>
              <a:t>10</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6</a:t>
            </a:r>
            <a:r>
              <a:rPr lang="zh-CN" altLang="en-US" dirty="0">
                <a:latin typeface="宋体" panose="02010600030101010101" pitchFamily="2" charset="-122"/>
                <a:ea typeface="宋体" panose="02010600030101010101" pitchFamily="2" charset="-122"/>
              </a:rPr>
              <a:t>日晚，以召开政治局常委扩大会议的名义，将王洪文、张春桥、姚文元隔离审查。同时，对江青等人也采取了隔离审查措施。当晚，政治局通过华国锋为中共中央主席、中央军委主席。在控制“四人帮”在中央的势力之时，中央也派出得力人士到上海等“四人帮”势力集中之地，成功的掌握了当地局面。</a:t>
            </a:r>
            <a:r>
              <a:rPr lang="en-US" altLang="zh-CN" dirty="0">
                <a:latin typeface="宋体" panose="02010600030101010101" pitchFamily="2" charset="-122"/>
                <a:ea typeface="宋体" panose="02010600030101010101" pitchFamily="2" charset="-122"/>
              </a:rPr>
              <a:t>10</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14</a:t>
            </a:r>
            <a:r>
              <a:rPr lang="zh-CN" altLang="en-US" dirty="0">
                <a:latin typeface="宋体" panose="02010600030101010101" pitchFamily="2" charset="-122"/>
                <a:ea typeface="宋体" panose="02010600030101010101" pitchFamily="2" charset="-122"/>
              </a:rPr>
              <a:t>日，中央宣布粉碎“四人帮”，历时十年的“文化大革命”结束。</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标题 43009">
            <a:extLst>
              <a:ext uri="{FF2B5EF4-FFF2-40B4-BE49-F238E27FC236}">
                <a16:creationId xmlns:a16="http://schemas.microsoft.com/office/drawing/2014/main" id="{63FB93C0-62EA-4B1F-B48B-C1C849B23994}"/>
              </a:ext>
            </a:extLst>
          </p:cNvPr>
          <p:cNvSpPr>
            <a:spLocks noGrp="1" noChangeArrowheads="1"/>
          </p:cNvSpPr>
          <p:nvPr>
            <p:ph type="title"/>
          </p:nvPr>
        </p:nvSpPr>
        <p:spPr>
          <a:xfrm>
            <a:off x="769515" y="563563"/>
            <a:ext cx="8229600" cy="633412"/>
          </a:xfrm>
        </p:spPr>
        <p:txBody>
          <a:bodyPr>
            <a:normAutofit/>
          </a:bodyPr>
          <a:lstStyle/>
          <a:p>
            <a:r>
              <a:rPr lang="zh-CN" altLang="en-US" sz="2600" b="1" dirty="0">
                <a:latin typeface="宋体" panose="02010600030101010101" pitchFamily="2" charset="-122"/>
                <a:ea typeface="宋体" panose="02010600030101010101" pitchFamily="2" charset="-122"/>
              </a:rPr>
              <a:t>“史无前例”</a:t>
            </a:r>
          </a:p>
        </p:txBody>
      </p:sp>
      <p:sp>
        <p:nvSpPr>
          <p:cNvPr id="52226" name="文本占位符 43010">
            <a:extLst>
              <a:ext uri="{FF2B5EF4-FFF2-40B4-BE49-F238E27FC236}">
                <a16:creationId xmlns:a16="http://schemas.microsoft.com/office/drawing/2014/main" id="{78429FC7-8C46-43EE-B71C-AAAD82BA6454}"/>
              </a:ext>
            </a:extLst>
          </p:cNvPr>
          <p:cNvSpPr>
            <a:spLocks noGrp="1" noChangeArrowheads="1"/>
          </p:cNvSpPr>
          <p:nvPr>
            <p:ph idx="1"/>
          </p:nvPr>
        </p:nvSpPr>
        <p:spPr>
          <a:xfrm>
            <a:off x="1981200" y="1196975"/>
            <a:ext cx="8229600" cy="5473700"/>
          </a:xfrm>
        </p:spPr>
        <p:txBody>
          <a:bodyPr/>
          <a:lstStyle/>
          <a:p>
            <a:r>
              <a:rPr lang="zh-CN" altLang="en-US" dirty="0">
                <a:latin typeface="宋体" panose="02010600030101010101" pitchFamily="2" charset="-122"/>
                <a:ea typeface="宋体" panose="02010600030101010101" pitchFamily="2" charset="-122"/>
              </a:rPr>
              <a:t>领导者：毛泽东发动，以党的名义</a:t>
            </a:r>
          </a:p>
          <a:p>
            <a:r>
              <a:rPr lang="zh-CN" altLang="en-US" dirty="0">
                <a:latin typeface="宋体" panose="02010600030101010101" pitchFamily="2" charset="-122"/>
                <a:ea typeface="宋体" panose="02010600030101010101" pitchFamily="2" charset="-122"/>
              </a:rPr>
              <a:t>指导思想：无产阶级专政下继续革命</a:t>
            </a:r>
          </a:p>
          <a:p>
            <a:r>
              <a:rPr lang="zh-CN" altLang="en-US" dirty="0">
                <a:latin typeface="宋体" panose="02010600030101010101" pitchFamily="2" charset="-122"/>
                <a:ea typeface="宋体" panose="02010600030101010101" pitchFamily="2" charset="-122"/>
              </a:rPr>
              <a:t>对象：走资派、反动学术权威</a:t>
            </a:r>
          </a:p>
          <a:p>
            <a:r>
              <a:rPr lang="zh-CN" altLang="en-US" dirty="0">
                <a:latin typeface="宋体" panose="02010600030101010101" pitchFamily="2" charset="-122"/>
                <a:ea typeface="宋体" panose="02010600030101010101" pitchFamily="2" charset="-122"/>
              </a:rPr>
              <a:t>方法：以大鸣大放大辩论大字报（“四大”）为方法，动员亿万群众参与</a:t>
            </a:r>
          </a:p>
          <a:p>
            <a:r>
              <a:rPr lang="zh-CN" altLang="en-US" dirty="0">
                <a:latin typeface="宋体" panose="02010600030101010101" pitchFamily="2" charset="-122"/>
                <a:ea typeface="宋体" panose="02010600030101010101" pitchFamily="2" charset="-122"/>
              </a:rPr>
              <a:t>目的：反修防修，捍卫巩固红色江山。</a:t>
            </a:r>
          </a:p>
          <a:p>
            <a:r>
              <a:rPr lang="zh-CN" altLang="en-US" dirty="0">
                <a:latin typeface="宋体" panose="02010600030101010101" pitchFamily="2" charset="-122"/>
                <a:ea typeface="宋体" panose="02010600030101010101" pitchFamily="2" charset="-122"/>
              </a:rPr>
              <a:t>特点：一场错综复杂，大规模长时间的特殊形态的政治运动。</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7" name="Rectangle 5">
            <a:extLst>
              <a:ext uri="{FF2B5EF4-FFF2-40B4-BE49-F238E27FC236}">
                <a16:creationId xmlns:a16="http://schemas.microsoft.com/office/drawing/2014/main" id="{6B5106C8-E389-4782-ABBE-116A6097339B}"/>
              </a:ext>
            </a:extLst>
          </p:cNvPr>
          <p:cNvSpPr>
            <a:spLocks noGrp="1" noChangeArrowheads="1"/>
          </p:cNvSpPr>
          <p:nvPr>
            <p:ph type="ctrTitle"/>
          </p:nvPr>
        </p:nvSpPr>
        <p:spPr/>
        <p:txBody>
          <a:bodyPr/>
          <a:lstStyle/>
          <a:p>
            <a:r>
              <a:rPr lang="zh-CN" altLang="en-US" dirty="0">
                <a:latin typeface="宋体" panose="02010600030101010101" pitchFamily="2" charset="-122"/>
                <a:ea typeface="宋体" panose="02010600030101010101" pitchFamily="2" charset="-122"/>
              </a:rPr>
              <a:t>四、建设与探索的成果</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a:extLst>
              <a:ext uri="{FF2B5EF4-FFF2-40B4-BE49-F238E27FC236}">
                <a16:creationId xmlns:a16="http://schemas.microsoft.com/office/drawing/2014/main" id="{0C8F00EC-D5FC-42BE-B388-CF19B809044E}"/>
              </a:ext>
            </a:extLst>
          </p:cNvPr>
          <p:cNvSpPr>
            <a:spLocks noGrp="1" noChangeArrowheads="1"/>
          </p:cNvSpPr>
          <p:nvPr>
            <p:ph type="title"/>
          </p:nvPr>
        </p:nvSpPr>
        <p:spPr>
          <a:xfrm>
            <a:off x="566225" y="449531"/>
            <a:ext cx="10575388" cy="1325563"/>
          </a:xfrm>
        </p:spPr>
        <p:txBody>
          <a:bodyPr/>
          <a:lstStyle/>
          <a:p>
            <a:r>
              <a:rPr lang="zh-CN" altLang="en-US" sz="4000" dirty="0">
                <a:latin typeface="宋体" panose="02010600030101010101" pitchFamily="2" charset="-122"/>
                <a:ea typeface="宋体" panose="02010600030101010101" pitchFamily="2" charset="-122"/>
              </a:rPr>
              <a:t>独立且比较完整的工业体系和国民经济体系的基本建立</a:t>
            </a:r>
          </a:p>
        </p:txBody>
      </p:sp>
      <p:sp>
        <p:nvSpPr>
          <p:cNvPr id="125955" name="Rectangle 3">
            <a:extLst>
              <a:ext uri="{FF2B5EF4-FFF2-40B4-BE49-F238E27FC236}">
                <a16:creationId xmlns:a16="http://schemas.microsoft.com/office/drawing/2014/main" id="{A09E3F33-C9C1-4DF1-8674-DD5282AB8F2C}"/>
              </a:ext>
            </a:extLst>
          </p:cNvPr>
          <p:cNvSpPr>
            <a:spLocks noGrp="1" noChangeArrowheads="1"/>
          </p:cNvSpPr>
          <p:nvPr>
            <p:ph type="body" idx="1"/>
          </p:nvPr>
        </p:nvSpPr>
        <p:spPr>
          <a:xfrm>
            <a:off x="838199" y="1825625"/>
            <a:ext cx="10758269" cy="4351338"/>
          </a:xfrm>
        </p:spPr>
        <p:txBody>
          <a:bodyPr>
            <a:normAutofit/>
          </a:bodyPr>
          <a:lstStyle/>
          <a:p>
            <a:r>
              <a:rPr lang="zh-CN" altLang="en-US" dirty="0">
                <a:latin typeface="宋体" panose="02010600030101010101" pitchFamily="2" charset="-122"/>
                <a:ea typeface="宋体" panose="02010600030101010101" pitchFamily="2" charset="-122"/>
              </a:rPr>
              <a:t>较快的发展速度</a:t>
            </a:r>
          </a:p>
          <a:p>
            <a:pPr lvl="1"/>
            <a:r>
              <a:rPr lang="en-US" altLang="zh-CN" dirty="0">
                <a:latin typeface="宋体" panose="02010600030101010101" pitchFamily="2" charset="-122"/>
                <a:ea typeface="宋体" panose="02010600030101010101" pitchFamily="2" charset="-122"/>
              </a:rPr>
              <a:t>1952-1978</a:t>
            </a:r>
            <a:r>
              <a:rPr lang="zh-CN" altLang="en-US" dirty="0">
                <a:latin typeface="宋体" panose="02010600030101010101" pitchFamily="2" charset="-122"/>
                <a:ea typeface="宋体" panose="02010600030101010101" pitchFamily="2" charset="-122"/>
              </a:rPr>
              <a:t>年，工农业总产值平均年增长率为</a:t>
            </a:r>
            <a:r>
              <a:rPr lang="en-US" altLang="zh-CN" dirty="0">
                <a:latin typeface="宋体" panose="02010600030101010101" pitchFamily="2" charset="-122"/>
                <a:ea typeface="宋体" panose="02010600030101010101" pitchFamily="2" charset="-122"/>
              </a:rPr>
              <a:t>8.2%</a:t>
            </a:r>
          </a:p>
          <a:p>
            <a:pPr lvl="1"/>
            <a:r>
              <a:rPr lang="en-US" altLang="zh-CN" dirty="0">
                <a:latin typeface="宋体" panose="02010600030101010101" pitchFamily="2" charset="-122"/>
                <a:ea typeface="宋体" panose="02010600030101010101" pitchFamily="2" charset="-122"/>
              </a:rPr>
              <a:t>1976</a:t>
            </a:r>
            <a:r>
              <a:rPr lang="zh-CN" altLang="en-US" dirty="0">
                <a:latin typeface="宋体" panose="02010600030101010101" pitchFamily="2" charset="-122"/>
                <a:ea typeface="宋体" panose="02010600030101010101" pitchFamily="2" charset="-122"/>
              </a:rPr>
              <a:t>年的国内生产总值比</a:t>
            </a:r>
            <a:r>
              <a:rPr lang="en-US" altLang="zh-CN" dirty="0">
                <a:latin typeface="宋体" panose="02010600030101010101" pitchFamily="2" charset="-122"/>
                <a:ea typeface="宋体" panose="02010600030101010101" pitchFamily="2" charset="-122"/>
              </a:rPr>
              <a:t>1952</a:t>
            </a:r>
            <a:r>
              <a:rPr lang="zh-CN" altLang="en-US" dirty="0">
                <a:latin typeface="宋体" panose="02010600030101010101" pitchFamily="2" charset="-122"/>
                <a:ea typeface="宋体" panose="02010600030101010101" pitchFamily="2" charset="-122"/>
              </a:rPr>
              <a:t>年翻了两番多。</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en-US" sz="2800" b="0"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mn-cs"/>
              </a:rPr>
              <a:t>从根本上解决“从无到有”的问题</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zh-CN" altLang="en-US" sz="2400" b="0"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mn-cs"/>
              </a:rPr>
              <a:t>基本建立了独立的、比较完整的工业体系和国民经济体系</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zh-CN" altLang="en-US" sz="2000" b="0"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mn-cs"/>
              </a:rPr>
              <a:t>门类齐全：冶金、汽车、机械、煤炭、石油、电力、通讯、化学、国防</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zh-CN" altLang="en-US" sz="2000" b="0"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mn-cs"/>
              </a:rPr>
              <a:t>生产能力的飞跃</a:t>
            </a:r>
            <a:endParaRPr lang="en-US" altLang="zh-CN" dirty="0">
              <a:solidFill>
                <a:prstClr val="black"/>
              </a:solidFill>
              <a:latin typeface="宋体" panose="02010600030101010101" pitchFamily="2" charset="-122"/>
              <a:ea typeface="宋体" panose="02010600030101010101" pitchFamily="2" charset="-122"/>
            </a:endParaRP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zh-CN" altLang="en-US" sz="2000" b="0"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mn-cs"/>
            </a:endParaRPr>
          </a:p>
          <a:p>
            <a:r>
              <a:rPr lang="en-US" altLang="zh-CN" sz="2400" dirty="0">
                <a:latin typeface="宋体" panose="02010600030101010101" pitchFamily="2" charset="-122"/>
                <a:ea typeface="宋体" panose="02010600030101010101" pitchFamily="2" charset="-122"/>
              </a:rPr>
              <a:t>1972</a:t>
            </a:r>
            <a:r>
              <a:rPr lang="zh-CN" altLang="en-US" sz="2400" dirty="0">
                <a:latin typeface="宋体" panose="02010600030101010101" pitchFamily="2" charset="-122"/>
                <a:ea typeface="宋体" panose="02010600030101010101" pitchFamily="2" charset="-122"/>
              </a:rPr>
              <a:t>年以后，以毛泽东、周恩来批准的“四三方案”为中心，投资几十亿美元和</a:t>
            </a:r>
            <a:r>
              <a:rPr lang="en-US" altLang="zh-CN" sz="2400" dirty="0">
                <a:latin typeface="宋体" panose="02010600030101010101" pitchFamily="2" charset="-122"/>
                <a:ea typeface="宋体" panose="02010600030101010101" pitchFamily="2" charset="-122"/>
              </a:rPr>
              <a:t>200</a:t>
            </a:r>
            <a:r>
              <a:rPr lang="zh-CN" altLang="en-US" sz="2400" dirty="0">
                <a:latin typeface="宋体" panose="02010600030101010101" pitchFamily="2" charset="-122"/>
                <a:ea typeface="宋体" panose="02010600030101010101" pitchFamily="2" charset="-122"/>
              </a:rPr>
              <a:t>亿元人民币，从国外引进了</a:t>
            </a:r>
            <a:r>
              <a:rPr lang="en-US" altLang="zh-CN" sz="2400" dirty="0">
                <a:latin typeface="宋体" panose="02010600030101010101" pitchFamily="2" charset="-122"/>
                <a:ea typeface="宋体" panose="02010600030101010101" pitchFamily="2" charset="-122"/>
              </a:rPr>
              <a:t>26</a:t>
            </a:r>
            <a:r>
              <a:rPr lang="zh-CN" altLang="en-US" sz="2400" dirty="0">
                <a:latin typeface="宋体" panose="02010600030101010101" pitchFamily="2" charset="-122"/>
                <a:ea typeface="宋体" panose="02010600030101010101" pitchFamily="2" charset="-122"/>
              </a:rPr>
              <a:t>个大型成套设备和技术，为以后的经济发展打下了基础</a:t>
            </a:r>
            <a:endParaRPr lang="en-US" altLang="zh-CN" sz="2400" dirty="0">
              <a:latin typeface="宋体" panose="02010600030101010101" pitchFamily="2" charset="-122"/>
              <a:ea typeface="宋体" panose="02010600030101010101"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a:extLst>
              <a:ext uri="{FF2B5EF4-FFF2-40B4-BE49-F238E27FC236}">
                <a16:creationId xmlns:a16="http://schemas.microsoft.com/office/drawing/2014/main" id="{AB1D683E-D259-45AA-9F50-78F6453F6C0D}"/>
              </a:ext>
            </a:extLst>
          </p:cNvPr>
          <p:cNvSpPr>
            <a:spLocks noGrp="1" noChangeArrowheads="1"/>
          </p:cNvSpPr>
          <p:nvPr>
            <p:ph type="title"/>
          </p:nvPr>
        </p:nvSpPr>
        <p:spPr/>
        <p:txBody>
          <a:bodyPr/>
          <a:lstStyle/>
          <a:p>
            <a:r>
              <a:rPr lang="zh-CN" altLang="en-US" dirty="0">
                <a:latin typeface="宋体" panose="02010600030101010101" pitchFamily="2" charset="-122"/>
                <a:ea typeface="宋体" panose="02010600030101010101" pitchFamily="2" charset="-122"/>
              </a:rPr>
              <a:t>全面建设社会主义的开端</a:t>
            </a:r>
          </a:p>
        </p:txBody>
      </p:sp>
      <p:sp>
        <p:nvSpPr>
          <p:cNvPr id="97283" name="Rectangle 3">
            <a:extLst>
              <a:ext uri="{FF2B5EF4-FFF2-40B4-BE49-F238E27FC236}">
                <a16:creationId xmlns:a16="http://schemas.microsoft.com/office/drawing/2014/main" id="{C72CB9B5-D624-4048-A6CA-771CE9561D93}"/>
              </a:ext>
            </a:extLst>
          </p:cNvPr>
          <p:cNvSpPr>
            <a:spLocks noGrp="1" noChangeArrowheads="1"/>
          </p:cNvSpPr>
          <p:nvPr>
            <p:ph type="body" idx="1"/>
          </p:nvPr>
        </p:nvSpPr>
        <p:spPr/>
        <p:txBody>
          <a:bodyPr/>
          <a:lstStyle/>
          <a:p>
            <a:r>
              <a:rPr lang="zh-CN" altLang="en-US" dirty="0">
                <a:latin typeface="宋体" panose="02010600030101010101" pitchFamily="2" charset="-122"/>
                <a:ea typeface="宋体" panose="02010600030101010101" pitchFamily="2" charset="-122"/>
              </a:rPr>
              <a:t>提出马克思主义和中国实际的“第二次结合”</a:t>
            </a:r>
          </a:p>
          <a:p>
            <a:pPr lvl="1"/>
            <a:r>
              <a:rPr lang="en-US" altLang="zh-CN" dirty="0">
                <a:latin typeface="宋体" panose="02010600030101010101" pitchFamily="2" charset="-122"/>
                <a:ea typeface="宋体" panose="02010600030101010101" pitchFamily="2" charset="-122"/>
              </a:rPr>
              <a:t>1956</a:t>
            </a:r>
            <a:r>
              <a:rPr lang="zh-CN" altLang="en-US" dirty="0">
                <a:latin typeface="宋体" panose="02010600030101010101" pitchFamily="2" charset="-122"/>
                <a:ea typeface="宋体" panose="02010600030101010101" pitchFamily="2" charset="-122"/>
              </a:rPr>
              <a:t>年，苏共“二十大”的冲击</a:t>
            </a:r>
          </a:p>
          <a:p>
            <a:pPr lvl="2"/>
            <a:r>
              <a:rPr lang="zh-CN" altLang="en-US" dirty="0">
                <a:latin typeface="宋体" panose="02010600030101010101" pitchFamily="2" charset="-122"/>
                <a:ea typeface="宋体" panose="02010600030101010101" pitchFamily="2" charset="-122"/>
              </a:rPr>
              <a:t>斯大林在政治上的专断</a:t>
            </a:r>
          </a:p>
          <a:p>
            <a:pPr lvl="2"/>
            <a:r>
              <a:rPr lang="zh-CN" altLang="en-US" dirty="0">
                <a:latin typeface="宋体" panose="02010600030101010101" pitchFamily="2" charset="-122"/>
                <a:ea typeface="宋体" panose="02010600030101010101" pitchFamily="2" charset="-122"/>
              </a:rPr>
              <a:t>斯大林模式在经济上的高度集权</a:t>
            </a:r>
          </a:p>
          <a:p>
            <a:pPr lvl="1"/>
            <a:r>
              <a:rPr lang="zh-CN" altLang="en-US" b="1" dirty="0">
                <a:latin typeface="宋体" panose="02010600030101010101" pitchFamily="2" charset="-122"/>
                <a:ea typeface="宋体" panose="02010600030101010101" pitchFamily="2" charset="-122"/>
              </a:rPr>
              <a:t>毛泽东</a:t>
            </a:r>
            <a:r>
              <a:rPr lang="zh-CN" altLang="en-US" dirty="0">
                <a:latin typeface="宋体" panose="02010600030101010101" pitchFamily="2" charset="-122"/>
                <a:ea typeface="宋体" panose="02010600030101010101" pitchFamily="2" charset="-122"/>
              </a:rPr>
              <a:t>：最近苏联方面暴露了他们在建设社会主义过程中的一些缺点和错误，他们走过的弯路，你还想走？过去我们就是鉴于他们的经验教训，少走了一些弯路，现在当然更要引以为戒。</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27" name="Picture 7">
            <a:extLst>
              <a:ext uri="{FF2B5EF4-FFF2-40B4-BE49-F238E27FC236}">
                <a16:creationId xmlns:a16="http://schemas.microsoft.com/office/drawing/2014/main" id="{55437908-3044-4053-90C7-5FB982FEE9B6}"/>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a:xfrm>
            <a:off x="2762250" y="1058862"/>
            <a:ext cx="3810000" cy="23701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133128" name="Picture 8">
            <a:extLst>
              <a:ext uri="{FF2B5EF4-FFF2-40B4-BE49-F238E27FC236}">
                <a16:creationId xmlns:a16="http://schemas.microsoft.com/office/drawing/2014/main" id="{10EE83E3-5635-457A-A4AB-B0EF12FA060D}"/>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a:xfrm>
            <a:off x="2555924" y="3559175"/>
            <a:ext cx="4800600" cy="27844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33129" name="Text Box 9">
            <a:extLst>
              <a:ext uri="{FF2B5EF4-FFF2-40B4-BE49-F238E27FC236}">
                <a16:creationId xmlns:a16="http://schemas.microsoft.com/office/drawing/2014/main" id="{F530EABF-1037-4EBD-8BCF-9B14C752B27D}"/>
              </a:ext>
            </a:extLst>
          </p:cNvPr>
          <p:cNvSpPr txBox="1">
            <a:spLocks noChangeArrowheads="1"/>
          </p:cNvSpPr>
          <p:nvPr/>
        </p:nvSpPr>
        <p:spPr bwMode="auto">
          <a:xfrm>
            <a:off x="6996332" y="1296207"/>
            <a:ext cx="2895600" cy="1628775"/>
          </a:xfrm>
          <a:prstGeom prst="rect">
            <a:avLst/>
          </a:prstGeom>
          <a:noFill/>
          <a:ln w="76200" cmpd="tri">
            <a:solidFill>
              <a:schemeClr val="tx2"/>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en-US" altLang="zh-CN" sz="2400" dirty="0"/>
              <a:t>1958</a:t>
            </a:r>
            <a:r>
              <a:rPr lang="zh-CN" altLang="en-US" sz="2400" dirty="0"/>
              <a:t>年</a:t>
            </a:r>
            <a:r>
              <a:rPr lang="en-US" altLang="zh-CN" sz="2400" dirty="0"/>
              <a:t>5</a:t>
            </a:r>
            <a:r>
              <a:rPr lang="zh-CN" altLang="en-US" sz="2400" dirty="0"/>
              <a:t>月</a:t>
            </a:r>
            <a:r>
              <a:rPr lang="en-US" altLang="zh-CN" sz="2400" dirty="0"/>
              <a:t>21</a:t>
            </a:r>
            <a:r>
              <a:rPr lang="zh-CN" altLang="en-US" sz="2400" dirty="0"/>
              <a:t>日，毛泽东在中南海观看一汽试制的第一辆东风牌轿车。</a:t>
            </a:r>
          </a:p>
        </p:txBody>
      </p:sp>
      <p:sp>
        <p:nvSpPr>
          <p:cNvPr id="133130" name="Text Box 10">
            <a:extLst>
              <a:ext uri="{FF2B5EF4-FFF2-40B4-BE49-F238E27FC236}">
                <a16:creationId xmlns:a16="http://schemas.microsoft.com/office/drawing/2014/main" id="{55E95BBA-1228-4B42-A8F4-F4A1F0CC4459}"/>
              </a:ext>
            </a:extLst>
          </p:cNvPr>
          <p:cNvSpPr txBox="1">
            <a:spLocks noChangeArrowheads="1"/>
          </p:cNvSpPr>
          <p:nvPr/>
        </p:nvSpPr>
        <p:spPr bwMode="auto">
          <a:xfrm>
            <a:off x="7743606" y="3429000"/>
            <a:ext cx="2895600" cy="2914650"/>
          </a:xfrm>
          <a:prstGeom prst="rect">
            <a:avLst/>
          </a:prstGeom>
          <a:noFill/>
          <a:ln w="76200" cmpd="tri">
            <a:solidFill>
              <a:schemeClr val="tx2"/>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zh-CN" altLang="en-US" dirty="0"/>
              <a:t>该车是上世纪</a:t>
            </a:r>
            <a:r>
              <a:rPr lang="en-US" altLang="zh-CN" dirty="0"/>
              <a:t>70</a:t>
            </a:r>
            <a:r>
              <a:rPr lang="zh-CN" altLang="en-US" dirty="0"/>
              <a:t>年代初毛泽东主席亲自指示研究制造的。当时国外汽车业看不起中国，毛主席指示“要造我们自己最长的车”。一汽欣然受命，终于在</a:t>
            </a:r>
            <a:r>
              <a:rPr lang="en-US" altLang="zh-CN" dirty="0"/>
              <a:t>1976</a:t>
            </a:r>
            <a:r>
              <a:rPr lang="zh-CN" altLang="en-US" dirty="0"/>
              <a:t>年制造出了我国第一辆加长轿车。该车长</a:t>
            </a:r>
            <a:r>
              <a:rPr lang="en-US" altLang="zh-CN" dirty="0"/>
              <a:t>10.08</a:t>
            </a:r>
            <a:r>
              <a:rPr lang="zh-CN" altLang="en-US" dirty="0"/>
              <a:t>米，六门设计，内部配有冰箱、彩电、空调、电话等。</a:t>
            </a:r>
          </a:p>
        </p:txBody>
      </p:sp>
      <p:sp>
        <p:nvSpPr>
          <p:cNvPr id="3" name="标题 2">
            <a:extLst>
              <a:ext uri="{FF2B5EF4-FFF2-40B4-BE49-F238E27FC236}">
                <a16:creationId xmlns:a16="http://schemas.microsoft.com/office/drawing/2014/main" id="{8402C0E2-A6E6-4FE1-BC9E-DC43F0EFE2A0}"/>
              </a:ext>
            </a:extLst>
          </p:cNvPr>
          <p:cNvSpPr>
            <a:spLocks noGrp="1"/>
          </p:cNvSpPr>
          <p:nvPr>
            <p:ph type="title"/>
          </p:nvPr>
        </p:nvSpPr>
        <p:spPr/>
        <p:txBody>
          <a:bodyPr/>
          <a:lstStyle/>
          <a:p>
            <a:endParaRPr lang="zh-CN" altLang="en-US"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2">
            <a:extLst>
              <a:ext uri="{FF2B5EF4-FFF2-40B4-BE49-F238E27FC236}">
                <a16:creationId xmlns:a16="http://schemas.microsoft.com/office/drawing/2014/main" id="{D6EEED82-B4C9-4015-A626-6328629FD4D7}"/>
              </a:ext>
            </a:extLst>
          </p:cNvPr>
          <p:cNvSpPr>
            <a:spLocks noGrp="1" noChangeArrowheads="1"/>
          </p:cNvSpPr>
          <p:nvPr>
            <p:ph type="title"/>
          </p:nvPr>
        </p:nvSpPr>
        <p:spPr/>
        <p:txBody>
          <a:bodyPr>
            <a:normAutofit/>
          </a:bodyPr>
          <a:lstStyle/>
          <a:p>
            <a:r>
              <a:rPr lang="zh-CN" altLang="en-US" dirty="0">
                <a:latin typeface="宋体" panose="02010600030101010101" pitchFamily="2" charset="-122"/>
                <a:ea typeface="宋体" panose="02010600030101010101" pitchFamily="2" charset="-122"/>
              </a:rPr>
              <a:t>民生发展</a:t>
            </a:r>
          </a:p>
        </p:txBody>
      </p:sp>
      <p:sp>
        <p:nvSpPr>
          <p:cNvPr id="136195" name="Rectangle 3">
            <a:extLst>
              <a:ext uri="{FF2B5EF4-FFF2-40B4-BE49-F238E27FC236}">
                <a16:creationId xmlns:a16="http://schemas.microsoft.com/office/drawing/2014/main" id="{3A54E282-239F-4F19-863B-1131EF5F84B0}"/>
              </a:ext>
            </a:extLst>
          </p:cNvPr>
          <p:cNvSpPr>
            <a:spLocks noGrp="1" noChangeArrowheads="1"/>
          </p:cNvSpPr>
          <p:nvPr>
            <p:ph type="body" idx="1"/>
          </p:nvPr>
        </p:nvSpPr>
        <p:spPr>
          <a:xfrm>
            <a:off x="1007012" y="2000177"/>
            <a:ext cx="5473505" cy="3045655"/>
          </a:xfrm>
        </p:spPr>
        <p:txBody>
          <a:bodyPr>
            <a:normAutofit/>
          </a:bodyPr>
          <a:lstStyle/>
          <a:p>
            <a:pPr lvl="1"/>
            <a:r>
              <a:rPr lang="zh-CN" altLang="en-US" sz="2800" dirty="0">
                <a:latin typeface="宋体" panose="02010600030101010101" pitchFamily="2" charset="-122"/>
                <a:ea typeface="宋体" panose="02010600030101010101" pitchFamily="2" charset="-122"/>
              </a:rPr>
              <a:t>初步满足了占世界</a:t>
            </a:r>
            <a:r>
              <a:rPr lang="en-US" altLang="zh-CN" sz="2800" dirty="0">
                <a:latin typeface="宋体" panose="02010600030101010101" pitchFamily="2" charset="-122"/>
                <a:ea typeface="宋体" panose="02010600030101010101" pitchFamily="2" charset="-122"/>
              </a:rPr>
              <a:t>1/4</a:t>
            </a:r>
            <a:r>
              <a:rPr lang="zh-CN" altLang="en-US" sz="2800" dirty="0">
                <a:latin typeface="宋体" panose="02010600030101010101" pitchFamily="2" charset="-122"/>
                <a:ea typeface="宋体" panose="02010600030101010101" pitchFamily="2" charset="-122"/>
              </a:rPr>
              <a:t>人口的基本生活需求</a:t>
            </a:r>
            <a:endParaRPr lang="en-US" altLang="zh-CN" sz="2800" dirty="0">
              <a:latin typeface="宋体" panose="02010600030101010101" pitchFamily="2" charset="-122"/>
              <a:ea typeface="宋体" panose="02010600030101010101" pitchFamily="2" charset="-122"/>
            </a:endParaRPr>
          </a:p>
          <a:p>
            <a:pPr lvl="1"/>
            <a:r>
              <a:rPr lang="zh-CN" altLang="en-US" sz="2800" dirty="0">
                <a:latin typeface="宋体" panose="02010600030101010101" pitchFamily="2" charset="-122"/>
                <a:ea typeface="宋体" panose="02010600030101010101" pitchFamily="2" charset="-122"/>
              </a:rPr>
              <a:t>教育的普及</a:t>
            </a:r>
            <a:endParaRPr lang="en-US" altLang="zh-CN" sz="2800" dirty="0">
              <a:latin typeface="宋体" panose="02010600030101010101" pitchFamily="2" charset="-122"/>
              <a:ea typeface="宋体" panose="02010600030101010101" pitchFamily="2" charset="-122"/>
            </a:endParaRPr>
          </a:p>
          <a:p>
            <a:pPr lvl="1"/>
            <a:r>
              <a:rPr lang="zh-CN" altLang="en-US" sz="2800" dirty="0">
                <a:latin typeface="宋体" panose="02010600030101010101" pitchFamily="2" charset="-122"/>
                <a:ea typeface="宋体" panose="02010600030101010101" pitchFamily="2" charset="-122"/>
              </a:rPr>
              <a:t>建立起一个覆盖全国城乡医疗保障体系</a:t>
            </a:r>
          </a:p>
          <a:p>
            <a:pPr marL="457200" lvl="1" indent="0">
              <a:buNone/>
            </a:pPr>
            <a:r>
              <a:rPr lang="zh-CN" altLang="en-US" dirty="0"/>
              <a:t>   </a:t>
            </a:r>
            <a:r>
              <a:rPr lang="zh-CN" altLang="en-US" dirty="0">
                <a:latin typeface="宋体" panose="02010600030101010101" pitchFamily="2" charset="-122"/>
                <a:ea typeface="宋体" panose="02010600030101010101" pitchFamily="2" charset="-122"/>
              </a:rPr>
              <a:t>城市公费医疗；乡村赤脚医生</a:t>
            </a:r>
            <a:endParaRPr lang="en-US" altLang="zh-CN" dirty="0">
              <a:latin typeface="宋体" panose="02010600030101010101" pitchFamily="2" charset="-122"/>
              <a:ea typeface="宋体" panose="02010600030101010101" pitchFamily="2" charset="-122"/>
            </a:endParaRPr>
          </a:p>
          <a:p>
            <a:pPr lvl="1"/>
            <a:endParaRPr lang="en-US" altLang="zh-CN" dirty="0"/>
          </a:p>
        </p:txBody>
      </p:sp>
      <p:pic>
        <p:nvPicPr>
          <p:cNvPr id="2" name="图片 1">
            <a:extLst>
              <a:ext uri="{FF2B5EF4-FFF2-40B4-BE49-F238E27FC236}">
                <a16:creationId xmlns:a16="http://schemas.microsoft.com/office/drawing/2014/main" id="{9BE20C85-2713-4F60-BD33-5E9781206284}"/>
              </a:ext>
            </a:extLst>
          </p:cNvPr>
          <p:cNvPicPr>
            <a:picLocks noChangeAspect="1"/>
          </p:cNvPicPr>
          <p:nvPr/>
        </p:nvPicPr>
        <p:blipFill>
          <a:blip r:embed="rId2"/>
          <a:stretch>
            <a:fillRect/>
          </a:stretch>
        </p:blipFill>
        <p:spPr>
          <a:xfrm rot="16200000">
            <a:off x="7274263" y="437376"/>
            <a:ext cx="4103088" cy="5418604"/>
          </a:xfrm>
          <a:prstGeom prst="rect">
            <a:avLst/>
          </a:prstGeom>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3FAE1F-CE11-449A-862A-E5354C2FBDB0}"/>
              </a:ext>
            </a:extLst>
          </p:cNvPr>
          <p:cNvSpPr>
            <a:spLocks noGrp="1"/>
          </p:cNvSpPr>
          <p:nvPr>
            <p:ph type="title"/>
          </p:nvPr>
        </p:nvSpPr>
        <p:spPr>
          <a:xfrm>
            <a:off x="578318" y="107820"/>
            <a:ext cx="10515600" cy="1325563"/>
          </a:xfrm>
        </p:spPr>
        <p:txBody>
          <a:bodyPr/>
          <a:lstStyle/>
          <a:p>
            <a:r>
              <a:rPr lang="zh-CN" altLang="en-US" dirty="0">
                <a:latin typeface="宋体" panose="02010600030101010101" pitchFamily="2" charset="-122"/>
                <a:ea typeface="宋体" panose="02010600030101010101" pitchFamily="2" charset="-122"/>
              </a:rPr>
              <a:t>屠呦呦们</a:t>
            </a:r>
          </a:p>
        </p:txBody>
      </p:sp>
      <p:pic>
        <p:nvPicPr>
          <p:cNvPr id="4" name="内容占位符 3">
            <a:extLst>
              <a:ext uri="{FF2B5EF4-FFF2-40B4-BE49-F238E27FC236}">
                <a16:creationId xmlns:a16="http://schemas.microsoft.com/office/drawing/2014/main" id="{3CCBF7C7-7542-4C26-AF85-C129638785A2}"/>
              </a:ext>
            </a:extLst>
          </p:cNvPr>
          <p:cNvPicPr>
            <a:picLocks noGrp="1" noChangeAspect="1"/>
          </p:cNvPicPr>
          <p:nvPr>
            <p:ph idx="1"/>
          </p:nvPr>
        </p:nvPicPr>
        <p:blipFill>
          <a:blip r:embed="rId2"/>
          <a:stretch>
            <a:fillRect/>
          </a:stretch>
        </p:blipFill>
        <p:spPr>
          <a:xfrm>
            <a:off x="2248702" y="1433383"/>
            <a:ext cx="8092825" cy="3991234"/>
          </a:xfrm>
          <a:prstGeom prst="rect">
            <a:avLst/>
          </a:prstGeom>
        </p:spPr>
      </p:pic>
    </p:spTree>
    <p:extLst>
      <p:ext uri="{BB962C8B-B14F-4D97-AF65-F5344CB8AC3E}">
        <p14:creationId xmlns:p14="http://schemas.microsoft.com/office/powerpoint/2010/main" val="81243876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Rectangle 2">
            <a:extLst>
              <a:ext uri="{FF2B5EF4-FFF2-40B4-BE49-F238E27FC236}">
                <a16:creationId xmlns:a16="http://schemas.microsoft.com/office/drawing/2014/main" id="{80F98D1E-0A6C-4291-B10E-AD4C36274F84}"/>
              </a:ext>
            </a:extLst>
          </p:cNvPr>
          <p:cNvSpPr>
            <a:spLocks noGrp="1" noChangeArrowheads="1"/>
          </p:cNvSpPr>
          <p:nvPr>
            <p:ph type="title"/>
          </p:nvPr>
        </p:nvSpPr>
        <p:spPr/>
        <p:txBody>
          <a:bodyPr>
            <a:normAutofit/>
          </a:bodyPr>
          <a:lstStyle/>
          <a:p>
            <a:r>
              <a:rPr lang="zh-CN" altLang="en-US" sz="4000" dirty="0">
                <a:latin typeface="宋体" panose="02010600030101010101" pitchFamily="2" charset="-122"/>
                <a:ea typeface="宋体" panose="02010600030101010101" pitchFamily="2" charset="-122"/>
              </a:rPr>
              <a:t>科技：两弹一星</a:t>
            </a:r>
          </a:p>
        </p:txBody>
      </p:sp>
      <p:pic>
        <p:nvPicPr>
          <p:cNvPr id="141317" name="Picture 5">
            <a:extLst>
              <a:ext uri="{FF2B5EF4-FFF2-40B4-BE49-F238E27FC236}">
                <a16:creationId xmlns:a16="http://schemas.microsoft.com/office/drawing/2014/main" id="{3D60C62B-9AE0-4D3A-A1E5-D2E4A5942711}"/>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6663397" y="1406770"/>
            <a:ext cx="3581400" cy="35337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41318" name="Text Box 6">
            <a:extLst>
              <a:ext uri="{FF2B5EF4-FFF2-40B4-BE49-F238E27FC236}">
                <a16:creationId xmlns:a16="http://schemas.microsoft.com/office/drawing/2014/main" id="{331CC924-55CF-4FDC-9DE1-B4F8C745EC89}"/>
              </a:ext>
            </a:extLst>
          </p:cNvPr>
          <p:cNvSpPr txBox="1">
            <a:spLocks noChangeArrowheads="1"/>
          </p:cNvSpPr>
          <p:nvPr/>
        </p:nvSpPr>
        <p:spPr bwMode="auto">
          <a:xfrm>
            <a:off x="7246034" y="5409557"/>
            <a:ext cx="2819400" cy="461665"/>
          </a:xfrm>
          <a:prstGeom prst="rect">
            <a:avLst/>
          </a:prstGeom>
          <a:noFill/>
          <a:ln w="76200" cmpd="tri">
            <a:solidFill>
              <a:srgbClr val="FFFF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spAutoFit/>
          </a:bodyPr>
          <a:lstStyle/>
          <a:p>
            <a:pPr>
              <a:spcBef>
                <a:spcPct val="50000"/>
              </a:spcBef>
            </a:pPr>
            <a:r>
              <a:rPr lang="en-US" altLang="zh-CN" sz="2400" dirty="0"/>
              <a:t>“</a:t>
            </a:r>
            <a:r>
              <a:rPr lang="zh-CN" altLang="en-US" sz="2400" dirty="0"/>
              <a:t>两弹元勋”邓稼先</a:t>
            </a:r>
            <a:r>
              <a:rPr lang="zh-CN" altLang="en-US" dirty="0"/>
              <a:t> </a:t>
            </a:r>
          </a:p>
        </p:txBody>
      </p:sp>
      <p:graphicFrame>
        <p:nvGraphicFramePr>
          <p:cNvPr id="141349" name="Group 37">
            <a:extLst>
              <a:ext uri="{FF2B5EF4-FFF2-40B4-BE49-F238E27FC236}">
                <a16:creationId xmlns:a16="http://schemas.microsoft.com/office/drawing/2014/main" id="{A44B4DF1-2689-4980-B662-FD3EF277C8FC}"/>
              </a:ext>
            </a:extLst>
          </p:cNvPr>
          <p:cNvGraphicFramePr>
            <a:graphicFrameLocks noGrp="1"/>
          </p:cNvGraphicFramePr>
          <p:nvPr>
            <p:extLst>
              <p:ext uri="{D42A27DB-BD31-4B8C-83A1-F6EECF244321}">
                <p14:modId xmlns:p14="http://schemas.microsoft.com/office/powerpoint/2010/main" val="789278757"/>
              </p:ext>
            </p:extLst>
          </p:nvPr>
        </p:nvGraphicFramePr>
        <p:xfrm>
          <a:off x="1611380" y="2082799"/>
          <a:ext cx="3479800" cy="2692402"/>
        </p:xfrm>
        <a:graphic>
          <a:graphicData uri="http://schemas.openxmlformats.org/drawingml/2006/table">
            <a:tbl>
              <a:tblPr/>
              <a:tblGrid>
                <a:gridCol w="1009650">
                  <a:extLst>
                    <a:ext uri="{9D8B030D-6E8A-4147-A177-3AD203B41FA5}">
                      <a16:colId xmlns:a16="http://schemas.microsoft.com/office/drawing/2014/main" val="965140154"/>
                    </a:ext>
                  </a:extLst>
                </a:gridCol>
                <a:gridCol w="2470150">
                  <a:extLst>
                    <a:ext uri="{9D8B030D-6E8A-4147-A177-3AD203B41FA5}">
                      <a16:colId xmlns:a16="http://schemas.microsoft.com/office/drawing/2014/main" val="3268591848"/>
                    </a:ext>
                  </a:extLst>
                </a:gridCol>
              </a:tblGrid>
              <a:tr h="538163">
                <a:tc>
                  <a:txBody>
                    <a:bodyPr/>
                    <a:lstStyle>
                      <a:lvl1pPr>
                        <a:spcBef>
                          <a:spcPct val="20000"/>
                        </a:spcBef>
                        <a:buClr>
                          <a:schemeClr val="accent1"/>
                        </a:buClr>
                        <a:defRPr sz="2800">
                          <a:solidFill>
                            <a:schemeClr val="tx1"/>
                          </a:solidFill>
                          <a:latin typeface="Times New Roman" panose="02020603050405020304" pitchFamily="18" charset="0"/>
                          <a:ea typeface="宋体" panose="02010600030101010101" pitchFamily="2" charset="-122"/>
                        </a:defRPr>
                      </a:lvl1pPr>
                      <a:lvl2pPr>
                        <a:spcBef>
                          <a:spcPct val="20000"/>
                        </a:spcBef>
                        <a:buClr>
                          <a:schemeClr val="tx1"/>
                        </a:buClr>
                        <a:defRPr sz="2400">
                          <a:solidFill>
                            <a:schemeClr val="tx1"/>
                          </a:solidFill>
                          <a:latin typeface="Times New Roman" panose="02020603050405020304" pitchFamily="18" charset="0"/>
                          <a:ea typeface="宋体" panose="02010600030101010101" pitchFamily="2" charset="-122"/>
                        </a:defRPr>
                      </a:lvl2pPr>
                      <a:lvl3pPr>
                        <a:spcBef>
                          <a:spcPct val="20000"/>
                        </a:spcBef>
                        <a:buClr>
                          <a:schemeClr val="accent1"/>
                        </a:buClr>
                        <a:defRPr sz="2000">
                          <a:solidFill>
                            <a:schemeClr val="tx1"/>
                          </a:solidFill>
                          <a:latin typeface="Times New Roman" panose="02020603050405020304" pitchFamily="18" charset="0"/>
                          <a:ea typeface="宋体" panose="02010600030101010101" pitchFamily="2" charset="-122"/>
                        </a:defRPr>
                      </a:lvl3pPr>
                      <a:lvl4pPr>
                        <a:spcBef>
                          <a:spcPct val="20000"/>
                        </a:spcBef>
                        <a:buClr>
                          <a:schemeClr val="tx1"/>
                        </a:buClr>
                        <a:defRPr>
                          <a:solidFill>
                            <a:schemeClr val="tx1"/>
                          </a:solidFill>
                          <a:latin typeface="Times New Roman" panose="02020603050405020304" pitchFamily="18" charset="0"/>
                          <a:ea typeface="宋体" panose="02010600030101010101" pitchFamily="2" charset="-122"/>
                        </a:defRPr>
                      </a:lvl4pPr>
                      <a:lvl5pPr>
                        <a:spcBef>
                          <a:spcPct val="20000"/>
                        </a:spcBef>
                        <a:buClr>
                          <a:schemeClr val="tx2"/>
                        </a:buClr>
                        <a:defRPr>
                          <a:solidFill>
                            <a:schemeClr val="tx1"/>
                          </a:solidFill>
                          <a:latin typeface="Times New Roman" panose="02020603050405020304" pitchFamily="18" charset="0"/>
                          <a:ea typeface="宋体" panose="02010600030101010101" pitchFamily="2" charset="-122"/>
                        </a:defRPr>
                      </a:lvl5pPr>
                      <a:lvl6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6pPr>
                      <a:lvl7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7pPr>
                      <a:lvl8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8pPr>
                      <a:lvl9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1"/>
                        </a:buClr>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1964.10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accent1"/>
                        </a:buClr>
                        <a:defRPr sz="2800">
                          <a:solidFill>
                            <a:schemeClr val="tx1"/>
                          </a:solidFill>
                          <a:latin typeface="Times New Roman" panose="02020603050405020304" pitchFamily="18" charset="0"/>
                          <a:ea typeface="宋体" panose="02010600030101010101" pitchFamily="2" charset="-122"/>
                        </a:defRPr>
                      </a:lvl1pPr>
                      <a:lvl2pPr>
                        <a:spcBef>
                          <a:spcPct val="20000"/>
                        </a:spcBef>
                        <a:buClr>
                          <a:schemeClr val="tx1"/>
                        </a:buClr>
                        <a:defRPr sz="2400">
                          <a:solidFill>
                            <a:schemeClr val="tx1"/>
                          </a:solidFill>
                          <a:latin typeface="Times New Roman" panose="02020603050405020304" pitchFamily="18" charset="0"/>
                          <a:ea typeface="宋体" panose="02010600030101010101" pitchFamily="2" charset="-122"/>
                        </a:defRPr>
                      </a:lvl2pPr>
                      <a:lvl3pPr>
                        <a:spcBef>
                          <a:spcPct val="20000"/>
                        </a:spcBef>
                        <a:buClr>
                          <a:schemeClr val="accent1"/>
                        </a:buClr>
                        <a:defRPr sz="2000">
                          <a:solidFill>
                            <a:schemeClr val="tx1"/>
                          </a:solidFill>
                          <a:latin typeface="Times New Roman" panose="02020603050405020304" pitchFamily="18" charset="0"/>
                          <a:ea typeface="宋体" panose="02010600030101010101" pitchFamily="2" charset="-122"/>
                        </a:defRPr>
                      </a:lvl3pPr>
                      <a:lvl4pPr>
                        <a:spcBef>
                          <a:spcPct val="20000"/>
                        </a:spcBef>
                        <a:buClr>
                          <a:schemeClr val="tx1"/>
                        </a:buClr>
                        <a:defRPr>
                          <a:solidFill>
                            <a:schemeClr val="tx1"/>
                          </a:solidFill>
                          <a:latin typeface="Times New Roman" panose="02020603050405020304" pitchFamily="18" charset="0"/>
                          <a:ea typeface="宋体" panose="02010600030101010101" pitchFamily="2" charset="-122"/>
                        </a:defRPr>
                      </a:lvl4pPr>
                      <a:lvl5pPr>
                        <a:spcBef>
                          <a:spcPct val="20000"/>
                        </a:spcBef>
                        <a:buClr>
                          <a:schemeClr val="tx2"/>
                        </a:buClr>
                        <a:defRPr>
                          <a:solidFill>
                            <a:schemeClr val="tx1"/>
                          </a:solidFill>
                          <a:latin typeface="Times New Roman" panose="02020603050405020304" pitchFamily="18" charset="0"/>
                          <a:ea typeface="宋体" panose="02010600030101010101" pitchFamily="2" charset="-122"/>
                        </a:defRPr>
                      </a:lvl5pPr>
                      <a:lvl6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6pPr>
                      <a:lvl7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7pPr>
                      <a:lvl8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8pPr>
                      <a:lvl9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1"/>
                        </a:buClr>
                        <a:buSzTx/>
                        <a:buFontTx/>
                        <a:buNone/>
                        <a:tabLst/>
                      </a:pPr>
                      <a:r>
                        <a:rPr kumimoji="0" lang="zh-CN" altLang="en-US"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第一颗原子弹</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92181043"/>
                  </a:ext>
                </a:extLst>
              </a:tr>
              <a:tr h="538163">
                <a:tc>
                  <a:txBody>
                    <a:bodyPr/>
                    <a:lstStyle>
                      <a:lvl1pPr>
                        <a:spcBef>
                          <a:spcPct val="20000"/>
                        </a:spcBef>
                        <a:buClr>
                          <a:schemeClr val="accent1"/>
                        </a:buClr>
                        <a:defRPr sz="2800">
                          <a:solidFill>
                            <a:schemeClr val="tx1"/>
                          </a:solidFill>
                          <a:latin typeface="Times New Roman" panose="02020603050405020304" pitchFamily="18" charset="0"/>
                          <a:ea typeface="宋体" panose="02010600030101010101" pitchFamily="2" charset="-122"/>
                        </a:defRPr>
                      </a:lvl1pPr>
                      <a:lvl2pPr>
                        <a:spcBef>
                          <a:spcPct val="20000"/>
                        </a:spcBef>
                        <a:buClr>
                          <a:schemeClr val="tx1"/>
                        </a:buClr>
                        <a:defRPr sz="2400">
                          <a:solidFill>
                            <a:schemeClr val="tx1"/>
                          </a:solidFill>
                          <a:latin typeface="Times New Roman" panose="02020603050405020304" pitchFamily="18" charset="0"/>
                          <a:ea typeface="宋体" panose="02010600030101010101" pitchFamily="2" charset="-122"/>
                        </a:defRPr>
                      </a:lvl2pPr>
                      <a:lvl3pPr>
                        <a:spcBef>
                          <a:spcPct val="20000"/>
                        </a:spcBef>
                        <a:buClr>
                          <a:schemeClr val="accent1"/>
                        </a:buClr>
                        <a:defRPr sz="2000">
                          <a:solidFill>
                            <a:schemeClr val="tx1"/>
                          </a:solidFill>
                          <a:latin typeface="Times New Roman" panose="02020603050405020304" pitchFamily="18" charset="0"/>
                          <a:ea typeface="宋体" panose="02010600030101010101" pitchFamily="2" charset="-122"/>
                        </a:defRPr>
                      </a:lvl3pPr>
                      <a:lvl4pPr>
                        <a:spcBef>
                          <a:spcPct val="20000"/>
                        </a:spcBef>
                        <a:buClr>
                          <a:schemeClr val="tx1"/>
                        </a:buClr>
                        <a:defRPr>
                          <a:solidFill>
                            <a:schemeClr val="tx1"/>
                          </a:solidFill>
                          <a:latin typeface="Times New Roman" panose="02020603050405020304" pitchFamily="18" charset="0"/>
                          <a:ea typeface="宋体" panose="02010600030101010101" pitchFamily="2" charset="-122"/>
                        </a:defRPr>
                      </a:lvl4pPr>
                      <a:lvl5pPr>
                        <a:spcBef>
                          <a:spcPct val="20000"/>
                        </a:spcBef>
                        <a:buClr>
                          <a:schemeClr val="tx2"/>
                        </a:buClr>
                        <a:defRPr>
                          <a:solidFill>
                            <a:schemeClr val="tx1"/>
                          </a:solidFill>
                          <a:latin typeface="Times New Roman" panose="02020603050405020304" pitchFamily="18" charset="0"/>
                          <a:ea typeface="宋体" panose="02010600030101010101" pitchFamily="2" charset="-122"/>
                        </a:defRPr>
                      </a:lvl5pPr>
                      <a:lvl6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6pPr>
                      <a:lvl7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7pPr>
                      <a:lvl8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8pPr>
                      <a:lvl9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1"/>
                        </a:buClr>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1967.6</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accent1"/>
                        </a:buClr>
                        <a:defRPr sz="2800">
                          <a:solidFill>
                            <a:schemeClr val="tx1"/>
                          </a:solidFill>
                          <a:latin typeface="Times New Roman" panose="02020603050405020304" pitchFamily="18" charset="0"/>
                          <a:ea typeface="宋体" panose="02010600030101010101" pitchFamily="2" charset="-122"/>
                        </a:defRPr>
                      </a:lvl1pPr>
                      <a:lvl2pPr>
                        <a:spcBef>
                          <a:spcPct val="20000"/>
                        </a:spcBef>
                        <a:buClr>
                          <a:schemeClr val="tx1"/>
                        </a:buClr>
                        <a:defRPr sz="2400">
                          <a:solidFill>
                            <a:schemeClr val="tx1"/>
                          </a:solidFill>
                          <a:latin typeface="Times New Roman" panose="02020603050405020304" pitchFamily="18" charset="0"/>
                          <a:ea typeface="宋体" panose="02010600030101010101" pitchFamily="2" charset="-122"/>
                        </a:defRPr>
                      </a:lvl2pPr>
                      <a:lvl3pPr>
                        <a:spcBef>
                          <a:spcPct val="20000"/>
                        </a:spcBef>
                        <a:buClr>
                          <a:schemeClr val="accent1"/>
                        </a:buClr>
                        <a:defRPr sz="2000">
                          <a:solidFill>
                            <a:schemeClr val="tx1"/>
                          </a:solidFill>
                          <a:latin typeface="Times New Roman" panose="02020603050405020304" pitchFamily="18" charset="0"/>
                          <a:ea typeface="宋体" panose="02010600030101010101" pitchFamily="2" charset="-122"/>
                        </a:defRPr>
                      </a:lvl3pPr>
                      <a:lvl4pPr>
                        <a:spcBef>
                          <a:spcPct val="20000"/>
                        </a:spcBef>
                        <a:buClr>
                          <a:schemeClr val="tx1"/>
                        </a:buClr>
                        <a:defRPr>
                          <a:solidFill>
                            <a:schemeClr val="tx1"/>
                          </a:solidFill>
                          <a:latin typeface="Times New Roman" panose="02020603050405020304" pitchFamily="18" charset="0"/>
                          <a:ea typeface="宋体" panose="02010600030101010101" pitchFamily="2" charset="-122"/>
                        </a:defRPr>
                      </a:lvl4pPr>
                      <a:lvl5pPr>
                        <a:spcBef>
                          <a:spcPct val="20000"/>
                        </a:spcBef>
                        <a:buClr>
                          <a:schemeClr val="tx2"/>
                        </a:buClr>
                        <a:defRPr>
                          <a:solidFill>
                            <a:schemeClr val="tx1"/>
                          </a:solidFill>
                          <a:latin typeface="Times New Roman" panose="02020603050405020304" pitchFamily="18" charset="0"/>
                          <a:ea typeface="宋体" panose="02010600030101010101" pitchFamily="2" charset="-122"/>
                        </a:defRPr>
                      </a:lvl5pPr>
                      <a:lvl6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6pPr>
                      <a:lvl7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7pPr>
                      <a:lvl8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8pPr>
                      <a:lvl9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1"/>
                        </a:buClr>
                        <a:buSzTx/>
                        <a:buFontTx/>
                        <a:buNone/>
                        <a:tabLst/>
                      </a:pPr>
                      <a:r>
                        <a:rPr kumimoji="0" lang="zh-CN" altLang="en-US"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第一颗氢弹</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46023403"/>
                  </a:ext>
                </a:extLst>
              </a:tr>
              <a:tr h="539750">
                <a:tc>
                  <a:txBody>
                    <a:bodyPr/>
                    <a:lstStyle>
                      <a:lvl1pPr>
                        <a:spcBef>
                          <a:spcPct val="20000"/>
                        </a:spcBef>
                        <a:buClr>
                          <a:schemeClr val="accent1"/>
                        </a:buClr>
                        <a:defRPr sz="2800">
                          <a:solidFill>
                            <a:schemeClr val="tx1"/>
                          </a:solidFill>
                          <a:latin typeface="Times New Roman" panose="02020603050405020304" pitchFamily="18" charset="0"/>
                          <a:ea typeface="宋体" panose="02010600030101010101" pitchFamily="2" charset="-122"/>
                        </a:defRPr>
                      </a:lvl1pPr>
                      <a:lvl2pPr>
                        <a:spcBef>
                          <a:spcPct val="20000"/>
                        </a:spcBef>
                        <a:buClr>
                          <a:schemeClr val="tx1"/>
                        </a:buClr>
                        <a:defRPr sz="2400">
                          <a:solidFill>
                            <a:schemeClr val="tx1"/>
                          </a:solidFill>
                          <a:latin typeface="Times New Roman" panose="02020603050405020304" pitchFamily="18" charset="0"/>
                          <a:ea typeface="宋体" panose="02010600030101010101" pitchFamily="2" charset="-122"/>
                        </a:defRPr>
                      </a:lvl2pPr>
                      <a:lvl3pPr>
                        <a:spcBef>
                          <a:spcPct val="20000"/>
                        </a:spcBef>
                        <a:buClr>
                          <a:schemeClr val="accent1"/>
                        </a:buClr>
                        <a:defRPr sz="2000">
                          <a:solidFill>
                            <a:schemeClr val="tx1"/>
                          </a:solidFill>
                          <a:latin typeface="Times New Roman" panose="02020603050405020304" pitchFamily="18" charset="0"/>
                          <a:ea typeface="宋体" panose="02010600030101010101" pitchFamily="2" charset="-122"/>
                        </a:defRPr>
                      </a:lvl3pPr>
                      <a:lvl4pPr>
                        <a:spcBef>
                          <a:spcPct val="20000"/>
                        </a:spcBef>
                        <a:buClr>
                          <a:schemeClr val="tx1"/>
                        </a:buClr>
                        <a:defRPr>
                          <a:solidFill>
                            <a:schemeClr val="tx1"/>
                          </a:solidFill>
                          <a:latin typeface="Times New Roman" panose="02020603050405020304" pitchFamily="18" charset="0"/>
                          <a:ea typeface="宋体" panose="02010600030101010101" pitchFamily="2" charset="-122"/>
                        </a:defRPr>
                      </a:lvl4pPr>
                      <a:lvl5pPr>
                        <a:spcBef>
                          <a:spcPct val="20000"/>
                        </a:spcBef>
                        <a:buClr>
                          <a:schemeClr val="tx2"/>
                        </a:buClr>
                        <a:defRPr>
                          <a:solidFill>
                            <a:schemeClr val="tx1"/>
                          </a:solidFill>
                          <a:latin typeface="Times New Roman" panose="02020603050405020304" pitchFamily="18" charset="0"/>
                          <a:ea typeface="宋体" panose="02010600030101010101" pitchFamily="2" charset="-122"/>
                        </a:defRPr>
                      </a:lvl5pPr>
                      <a:lvl6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6pPr>
                      <a:lvl7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7pPr>
                      <a:lvl8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8pPr>
                      <a:lvl9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1"/>
                        </a:buClr>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1970.1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accent1"/>
                        </a:buClr>
                        <a:defRPr sz="2800">
                          <a:solidFill>
                            <a:schemeClr val="tx1"/>
                          </a:solidFill>
                          <a:latin typeface="Times New Roman" panose="02020603050405020304" pitchFamily="18" charset="0"/>
                          <a:ea typeface="宋体" panose="02010600030101010101" pitchFamily="2" charset="-122"/>
                        </a:defRPr>
                      </a:lvl1pPr>
                      <a:lvl2pPr>
                        <a:spcBef>
                          <a:spcPct val="20000"/>
                        </a:spcBef>
                        <a:buClr>
                          <a:schemeClr val="tx1"/>
                        </a:buClr>
                        <a:defRPr sz="2400">
                          <a:solidFill>
                            <a:schemeClr val="tx1"/>
                          </a:solidFill>
                          <a:latin typeface="Times New Roman" panose="02020603050405020304" pitchFamily="18" charset="0"/>
                          <a:ea typeface="宋体" panose="02010600030101010101" pitchFamily="2" charset="-122"/>
                        </a:defRPr>
                      </a:lvl2pPr>
                      <a:lvl3pPr>
                        <a:spcBef>
                          <a:spcPct val="20000"/>
                        </a:spcBef>
                        <a:buClr>
                          <a:schemeClr val="accent1"/>
                        </a:buClr>
                        <a:defRPr sz="2000">
                          <a:solidFill>
                            <a:schemeClr val="tx1"/>
                          </a:solidFill>
                          <a:latin typeface="Times New Roman" panose="02020603050405020304" pitchFamily="18" charset="0"/>
                          <a:ea typeface="宋体" panose="02010600030101010101" pitchFamily="2" charset="-122"/>
                        </a:defRPr>
                      </a:lvl3pPr>
                      <a:lvl4pPr>
                        <a:spcBef>
                          <a:spcPct val="20000"/>
                        </a:spcBef>
                        <a:buClr>
                          <a:schemeClr val="tx1"/>
                        </a:buClr>
                        <a:defRPr>
                          <a:solidFill>
                            <a:schemeClr val="tx1"/>
                          </a:solidFill>
                          <a:latin typeface="Times New Roman" panose="02020603050405020304" pitchFamily="18" charset="0"/>
                          <a:ea typeface="宋体" panose="02010600030101010101" pitchFamily="2" charset="-122"/>
                        </a:defRPr>
                      </a:lvl4pPr>
                      <a:lvl5pPr>
                        <a:spcBef>
                          <a:spcPct val="20000"/>
                        </a:spcBef>
                        <a:buClr>
                          <a:schemeClr val="tx2"/>
                        </a:buClr>
                        <a:defRPr>
                          <a:solidFill>
                            <a:schemeClr val="tx1"/>
                          </a:solidFill>
                          <a:latin typeface="Times New Roman" panose="02020603050405020304" pitchFamily="18" charset="0"/>
                          <a:ea typeface="宋体" panose="02010600030101010101" pitchFamily="2" charset="-122"/>
                        </a:defRPr>
                      </a:lvl5pPr>
                      <a:lvl6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6pPr>
                      <a:lvl7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7pPr>
                      <a:lvl8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8pPr>
                      <a:lvl9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1"/>
                        </a:buClr>
                        <a:buSzTx/>
                        <a:buFontTx/>
                        <a:buNone/>
                        <a:tabLst/>
                      </a:pPr>
                      <a:r>
                        <a:rPr kumimoji="0" lang="zh-CN" altLang="en-US"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第一枚中远程导弹</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7051453"/>
                  </a:ext>
                </a:extLst>
              </a:tr>
              <a:tr h="538163">
                <a:tc>
                  <a:txBody>
                    <a:bodyPr/>
                    <a:lstStyle>
                      <a:lvl1pPr>
                        <a:spcBef>
                          <a:spcPct val="20000"/>
                        </a:spcBef>
                        <a:buClr>
                          <a:schemeClr val="accent1"/>
                        </a:buClr>
                        <a:defRPr sz="2800">
                          <a:solidFill>
                            <a:schemeClr val="tx1"/>
                          </a:solidFill>
                          <a:latin typeface="Times New Roman" panose="02020603050405020304" pitchFamily="18" charset="0"/>
                          <a:ea typeface="宋体" panose="02010600030101010101" pitchFamily="2" charset="-122"/>
                        </a:defRPr>
                      </a:lvl1pPr>
                      <a:lvl2pPr>
                        <a:spcBef>
                          <a:spcPct val="20000"/>
                        </a:spcBef>
                        <a:buClr>
                          <a:schemeClr val="tx1"/>
                        </a:buClr>
                        <a:defRPr sz="2400">
                          <a:solidFill>
                            <a:schemeClr val="tx1"/>
                          </a:solidFill>
                          <a:latin typeface="Times New Roman" panose="02020603050405020304" pitchFamily="18" charset="0"/>
                          <a:ea typeface="宋体" panose="02010600030101010101" pitchFamily="2" charset="-122"/>
                        </a:defRPr>
                      </a:lvl2pPr>
                      <a:lvl3pPr>
                        <a:spcBef>
                          <a:spcPct val="20000"/>
                        </a:spcBef>
                        <a:buClr>
                          <a:schemeClr val="accent1"/>
                        </a:buClr>
                        <a:defRPr sz="2000">
                          <a:solidFill>
                            <a:schemeClr val="tx1"/>
                          </a:solidFill>
                          <a:latin typeface="Times New Roman" panose="02020603050405020304" pitchFamily="18" charset="0"/>
                          <a:ea typeface="宋体" panose="02010600030101010101" pitchFamily="2" charset="-122"/>
                        </a:defRPr>
                      </a:lvl3pPr>
                      <a:lvl4pPr>
                        <a:spcBef>
                          <a:spcPct val="20000"/>
                        </a:spcBef>
                        <a:buClr>
                          <a:schemeClr val="tx1"/>
                        </a:buClr>
                        <a:defRPr>
                          <a:solidFill>
                            <a:schemeClr val="tx1"/>
                          </a:solidFill>
                          <a:latin typeface="Times New Roman" panose="02020603050405020304" pitchFamily="18" charset="0"/>
                          <a:ea typeface="宋体" panose="02010600030101010101" pitchFamily="2" charset="-122"/>
                        </a:defRPr>
                      </a:lvl4pPr>
                      <a:lvl5pPr>
                        <a:spcBef>
                          <a:spcPct val="20000"/>
                        </a:spcBef>
                        <a:buClr>
                          <a:schemeClr val="tx2"/>
                        </a:buClr>
                        <a:defRPr>
                          <a:solidFill>
                            <a:schemeClr val="tx1"/>
                          </a:solidFill>
                          <a:latin typeface="Times New Roman" panose="02020603050405020304" pitchFamily="18" charset="0"/>
                          <a:ea typeface="宋体" panose="02010600030101010101" pitchFamily="2" charset="-122"/>
                        </a:defRPr>
                      </a:lvl5pPr>
                      <a:lvl6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6pPr>
                      <a:lvl7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7pPr>
                      <a:lvl8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8pPr>
                      <a:lvl9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1"/>
                        </a:buClr>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1970.4</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accent1"/>
                        </a:buClr>
                        <a:defRPr sz="2800">
                          <a:solidFill>
                            <a:schemeClr val="tx1"/>
                          </a:solidFill>
                          <a:latin typeface="Times New Roman" panose="02020603050405020304" pitchFamily="18" charset="0"/>
                          <a:ea typeface="宋体" panose="02010600030101010101" pitchFamily="2" charset="-122"/>
                        </a:defRPr>
                      </a:lvl1pPr>
                      <a:lvl2pPr>
                        <a:spcBef>
                          <a:spcPct val="20000"/>
                        </a:spcBef>
                        <a:buClr>
                          <a:schemeClr val="tx1"/>
                        </a:buClr>
                        <a:defRPr sz="2400">
                          <a:solidFill>
                            <a:schemeClr val="tx1"/>
                          </a:solidFill>
                          <a:latin typeface="Times New Roman" panose="02020603050405020304" pitchFamily="18" charset="0"/>
                          <a:ea typeface="宋体" panose="02010600030101010101" pitchFamily="2" charset="-122"/>
                        </a:defRPr>
                      </a:lvl2pPr>
                      <a:lvl3pPr>
                        <a:spcBef>
                          <a:spcPct val="20000"/>
                        </a:spcBef>
                        <a:buClr>
                          <a:schemeClr val="accent1"/>
                        </a:buClr>
                        <a:defRPr sz="2000">
                          <a:solidFill>
                            <a:schemeClr val="tx1"/>
                          </a:solidFill>
                          <a:latin typeface="Times New Roman" panose="02020603050405020304" pitchFamily="18" charset="0"/>
                          <a:ea typeface="宋体" panose="02010600030101010101" pitchFamily="2" charset="-122"/>
                        </a:defRPr>
                      </a:lvl3pPr>
                      <a:lvl4pPr>
                        <a:spcBef>
                          <a:spcPct val="20000"/>
                        </a:spcBef>
                        <a:buClr>
                          <a:schemeClr val="tx1"/>
                        </a:buClr>
                        <a:defRPr>
                          <a:solidFill>
                            <a:schemeClr val="tx1"/>
                          </a:solidFill>
                          <a:latin typeface="Times New Roman" panose="02020603050405020304" pitchFamily="18" charset="0"/>
                          <a:ea typeface="宋体" panose="02010600030101010101" pitchFamily="2" charset="-122"/>
                        </a:defRPr>
                      </a:lvl4pPr>
                      <a:lvl5pPr>
                        <a:spcBef>
                          <a:spcPct val="20000"/>
                        </a:spcBef>
                        <a:buClr>
                          <a:schemeClr val="tx2"/>
                        </a:buClr>
                        <a:defRPr>
                          <a:solidFill>
                            <a:schemeClr val="tx1"/>
                          </a:solidFill>
                          <a:latin typeface="Times New Roman" panose="02020603050405020304" pitchFamily="18" charset="0"/>
                          <a:ea typeface="宋体" panose="02010600030101010101" pitchFamily="2" charset="-122"/>
                        </a:defRPr>
                      </a:lvl5pPr>
                      <a:lvl6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6pPr>
                      <a:lvl7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7pPr>
                      <a:lvl8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8pPr>
                      <a:lvl9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1"/>
                        </a:buClr>
                        <a:buSzTx/>
                        <a:buFontTx/>
                        <a:buNone/>
                        <a:tabLst/>
                      </a:pPr>
                      <a:r>
                        <a:rPr kumimoji="0" lang="zh-CN" altLang="en-US"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第一颗人造地球卫星</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47706128"/>
                  </a:ext>
                </a:extLst>
              </a:tr>
              <a:tr h="538163">
                <a:tc>
                  <a:txBody>
                    <a:bodyPr/>
                    <a:lstStyle>
                      <a:lvl1pPr>
                        <a:spcBef>
                          <a:spcPct val="20000"/>
                        </a:spcBef>
                        <a:buClr>
                          <a:schemeClr val="accent1"/>
                        </a:buClr>
                        <a:defRPr sz="2800">
                          <a:solidFill>
                            <a:schemeClr val="tx1"/>
                          </a:solidFill>
                          <a:latin typeface="Times New Roman" panose="02020603050405020304" pitchFamily="18" charset="0"/>
                          <a:ea typeface="宋体" panose="02010600030101010101" pitchFamily="2" charset="-122"/>
                        </a:defRPr>
                      </a:lvl1pPr>
                      <a:lvl2pPr>
                        <a:spcBef>
                          <a:spcPct val="20000"/>
                        </a:spcBef>
                        <a:buClr>
                          <a:schemeClr val="tx1"/>
                        </a:buClr>
                        <a:defRPr sz="2400">
                          <a:solidFill>
                            <a:schemeClr val="tx1"/>
                          </a:solidFill>
                          <a:latin typeface="Times New Roman" panose="02020603050405020304" pitchFamily="18" charset="0"/>
                          <a:ea typeface="宋体" panose="02010600030101010101" pitchFamily="2" charset="-122"/>
                        </a:defRPr>
                      </a:lvl2pPr>
                      <a:lvl3pPr>
                        <a:spcBef>
                          <a:spcPct val="20000"/>
                        </a:spcBef>
                        <a:buClr>
                          <a:schemeClr val="accent1"/>
                        </a:buClr>
                        <a:defRPr sz="2000">
                          <a:solidFill>
                            <a:schemeClr val="tx1"/>
                          </a:solidFill>
                          <a:latin typeface="Times New Roman" panose="02020603050405020304" pitchFamily="18" charset="0"/>
                          <a:ea typeface="宋体" panose="02010600030101010101" pitchFamily="2" charset="-122"/>
                        </a:defRPr>
                      </a:lvl3pPr>
                      <a:lvl4pPr>
                        <a:spcBef>
                          <a:spcPct val="20000"/>
                        </a:spcBef>
                        <a:buClr>
                          <a:schemeClr val="tx1"/>
                        </a:buClr>
                        <a:defRPr>
                          <a:solidFill>
                            <a:schemeClr val="tx1"/>
                          </a:solidFill>
                          <a:latin typeface="Times New Roman" panose="02020603050405020304" pitchFamily="18" charset="0"/>
                          <a:ea typeface="宋体" panose="02010600030101010101" pitchFamily="2" charset="-122"/>
                        </a:defRPr>
                      </a:lvl4pPr>
                      <a:lvl5pPr>
                        <a:spcBef>
                          <a:spcPct val="20000"/>
                        </a:spcBef>
                        <a:buClr>
                          <a:schemeClr val="tx2"/>
                        </a:buClr>
                        <a:defRPr>
                          <a:solidFill>
                            <a:schemeClr val="tx1"/>
                          </a:solidFill>
                          <a:latin typeface="Times New Roman" panose="02020603050405020304" pitchFamily="18" charset="0"/>
                          <a:ea typeface="宋体" panose="02010600030101010101" pitchFamily="2" charset="-122"/>
                        </a:defRPr>
                      </a:lvl5pPr>
                      <a:lvl6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6pPr>
                      <a:lvl7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7pPr>
                      <a:lvl8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8pPr>
                      <a:lvl9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1"/>
                        </a:buClr>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1975</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accent1"/>
                        </a:buClr>
                        <a:defRPr sz="2800">
                          <a:solidFill>
                            <a:schemeClr val="tx1"/>
                          </a:solidFill>
                          <a:latin typeface="Times New Roman" panose="02020603050405020304" pitchFamily="18" charset="0"/>
                          <a:ea typeface="宋体" panose="02010600030101010101" pitchFamily="2" charset="-122"/>
                        </a:defRPr>
                      </a:lvl1pPr>
                      <a:lvl2pPr>
                        <a:spcBef>
                          <a:spcPct val="20000"/>
                        </a:spcBef>
                        <a:buClr>
                          <a:schemeClr val="tx1"/>
                        </a:buClr>
                        <a:defRPr sz="2400">
                          <a:solidFill>
                            <a:schemeClr val="tx1"/>
                          </a:solidFill>
                          <a:latin typeface="Times New Roman" panose="02020603050405020304" pitchFamily="18" charset="0"/>
                          <a:ea typeface="宋体" panose="02010600030101010101" pitchFamily="2" charset="-122"/>
                        </a:defRPr>
                      </a:lvl2pPr>
                      <a:lvl3pPr>
                        <a:spcBef>
                          <a:spcPct val="20000"/>
                        </a:spcBef>
                        <a:buClr>
                          <a:schemeClr val="accent1"/>
                        </a:buClr>
                        <a:defRPr sz="2000">
                          <a:solidFill>
                            <a:schemeClr val="tx1"/>
                          </a:solidFill>
                          <a:latin typeface="Times New Roman" panose="02020603050405020304" pitchFamily="18" charset="0"/>
                          <a:ea typeface="宋体" panose="02010600030101010101" pitchFamily="2" charset="-122"/>
                        </a:defRPr>
                      </a:lvl3pPr>
                      <a:lvl4pPr>
                        <a:spcBef>
                          <a:spcPct val="20000"/>
                        </a:spcBef>
                        <a:buClr>
                          <a:schemeClr val="tx1"/>
                        </a:buClr>
                        <a:defRPr>
                          <a:solidFill>
                            <a:schemeClr val="tx1"/>
                          </a:solidFill>
                          <a:latin typeface="Times New Roman" panose="02020603050405020304" pitchFamily="18" charset="0"/>
                          <a:ea typeface="宋体" panose="02010600030101010101" pitchFamily="2" charset="-122"/>
                        </a:defRPr>
                      </a:lvl4pPr>
                      <a:lvl5pPr>
                        <a:spcBef>
                          <a:spcPct val="20000"/>
                        </a:spcBef>
                        <a:buClr>
                          <a:schemeClr val="tx2"/>
                        </a:buClr>
                        <a:defRPr>
                          <a:solidFill>
                            <a:schemeClr val="tx1"/>
                          </a:solidFill>
                          <a:latin typeface="Times New Roman" panose="02020603050405020304" pitchFamily="18" charset="0"/>
                          <a:ea typeface="宋体" panose="02010600030101010101" pitchFamily="2" charset="-122"/>
                        </a:defRPr>
                      </a:lvl5pPr>
                      <a:lvl6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6pPr>
                      <a:lvl7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7pPr>
                      <a:lvl8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8pPr>
                      <a:lvl9pPr fontAlgn="base">
                        <a:spcBef>
                          <a:spcPct val="20000"/>
                        </a:spcBef>
                        <a:spcAft>
                          <a:spcPct val="0"/>
                        </a:spcAft>
                        <a:buClr>
                          <a:schemeClr val="tx2"/>
                        </a:buClr>
                        <a:defRPr>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1"/>
                        </a:buClr>
                        <a:buSzTx/>
                        <a:buFontTx/>
                        <a:buNone/>
                        <a:tabLst/>
                      </a:pPr>
                      <a:r>
                        <a:rPr kumimoji="0" lang="zh-CN" altLang="en-US"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可收回人造地球卫星</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41761878"/>
                  </a:ext>
                </a:extLst>
              </a:tr>
            </a:tbl>
          </a:graphicData>
        </a:graphic>
      </p:graphicFrame>
    </p:spTree>
  </p:cSld>
  <p:clrMapOvr>
    <a:masterClrMapping/>
  </p:clrMapOvr>
  <p:transition spd="slow">
    <p:zoom/>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Rectangle 2">
            <a:extLst>
              <a:ext uri="{FF2B5EF4-FFF2-40B4-BE49-F238E27FC236}">
                <a16:creationId xmlns:a16="http://schemas.microsoft.com/office/drawing/2014/main" id="{7CB82471-C7A0-4C5F-8007-D421CEC95F92}"/>
              </a:ext>
            </a:extLst>
          </p:cNvPr>
          <p:cNvSpPr>
            <a:spLocks noGrp="1" noChangeArrowheads="1"/>
          </p:cNvSpPr>
          <p:nvPr>
            <p:ph type="title"/>
          </p:nvPr>
        </p:nvSpPr>
        <p:spPr/>
        <p:txBody>
          <a:bodyPr/>
          <a:lstStyle/>
          <a:p>
            <a:r>
              <a:rPr lang="zh-CN" altLang="en-US" sz="4000" dirty="0">
                <a:latin typeface="宋体" panose="02010600030101010101" pitchFamily="2" charset="-122"/>
                <a:ea typeface="宋体" panose="02010600030101010101" pitchFamily="2" charset="-122"/>
              </a:rPr>
              <a:t>文化事业</a:t>
            </a:r>
          </a:p>
        </p:txBody>
      </p:sp>
      <p:sp>
        <p:nvSpPr>
          <p:cNvPr id="138243" name="Rectangle 3">
            <a:extLst>
              <a:ext uri="{FF2B5EF4-FFF2-40B4-BE49-F238E27FC236}">
                <a16:creationId xmlns:a16="http://schemas.microsoft.com/office/drawing/2014/main" id="{B0FFEDE2-C8D8-4940-9512-62E95BDF942B}"/>
              </a:ext>
            </a:extLst>
          </p:cNvPr>
          <p:cNvSpPr>
            <a:spLocks noGrp="1" noChangeArrowheads="1"/>
          </p:cNvSpPr>
          <p:nvPr>
            <p:ph type="body" idx="1"/>
          </p:nvPr>
        </p:nvSpPr>
        <p:spPr>
          <a:xfrm>
            <a:off x="405064" y="1747805"/>
            <a:ext cx="6708006" cy="4351338"/>
          </a:xfrm>
        </p:spPr>
        <p:txBody>
          <a:bodyPr/>
          <a:lstStyle/>
          <a:p>
            <a:pPr>
              <a:lnSpc>
                <a:spcPct val="90000"/>
              </a:lnSpc>
            </a:pPr>
            <a:r>
              <a:rPr lang="zh-CN" altLang="en-US" dirty="0">
                <a:latin typeface="宋体" panose="02010600030101010101" pitchFamily="2" charset="-122"/>
                <a:ea typeface="宋体" panose="02010600030101010101" pitchFamily="2" charset="-122"/>
              </a:rPr>
              <a:t>提高人民的文化素质和健康水平</a:t>
            </a:r>
          </a:p>
          <a:p>
            <a:pPr lvl="1">
              <a:lnSpc>
                <a:spcPct val="90000"/>
              </a:lnSpc>
            </a:pPr>
            <a:r>
              <a:rPr lang="zh-CN" altLang="en-US" dirty="0">
                <a:latin typeface="宋体" panose="02010600030101010101" pitchFamily="2" charset="-122"/>
                <a:ea typeface="宋体" panose="02010600030101010101" pitchFamily="2" charset="-122"/>
              </a:rPr>
              <a:t>大型音乐舞蹈史诗</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东方红</a:t>
            </a:r>
            <a:r>
              <a:rPr lang="en-US" altLang="zh-CN" dirty="0">
                <a:latin typeface="宋体" panose="02010600030101010101" pitchFamily="2" charset="-122"/>
                <a:ea typeface="宋体" panose="02010600030101010101" pitchFamily="2" charset="-122"/>
              </a:rPr>
              <a:t>》</a:t>
            </a:r>
          </a:p>
          <a:p>
            <a:pPr lvl="2">
              <a:lnSpc>
                <a:spcPct val="90000"/>
              </a:lnSpc>
            </a:pPr>
            <a:r>
              <a:rPr lang="zh-CN" altLang="en-US" dirty="0">
                <a:latin typeface="宋体" panose="02010600030101010101" pitchFamily="2" charset="-122"/>
                <a:ea typeface="宋体" panose="02010600030101010101" pitchFamily="2" charset="-122"/>
              </a:rPr>
              <a:t>总导演：周恩来</a:t>
            </a:r>
          </a:p>
          <a:p>
            <a:pPr lvl="2" algn="just">
              <a:lnSpc>
                <a:spcPct val="90000"/>
              </a:lnSpc>
            </a:pPr>
            <a:r>
              <a:rPr lang="zh-CN" altLang="en-US" dirty="0">
                <a:latin typeface="宋体" panose="02010600030101010101" pitchFamily="2" charset="-122"/>
                <a:ea typeface="宋体" panose="02010600030101010101" pitchFamily="2" charset="-122"/>
              </a:rPr>
              <a:t>全部史诗由三十多首革命歌曲和二十多个舞蹈组成，其中包括五个大合唱、七个表演唱，还穿插了十八段朗诵。许多诗人、作曲家和舞蹈家参加了创作；七十多个单位的音乐舞蹈工作者、舞台美术人员以及工人、学生、少先队员等业余演员们共三千多人参加了演出。</a:t>
            </a:r>
          </a:p>
          <a:p>
            <a:pPr lvl="2" algn="just">
              <a:lnSpc>
                <a:spcPct val="90000"/>
              </a:lnSpc>
            </a:pPr>
            <a:r>
              <a:rPr lang="en-US" altLang="zh-CN" dirty="0">
                <a:latin typeface="宋体" panose="02010600030101010101" pitchFamily="2" charset="-122"/>
                <a:ea typeface="宋体" panose="02010600030101010101" pitchFamily="2" charset="-122"/>
              </a:rPr>
              <a:t>1964</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10</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日首演 </a:t>
            </a:r>
          </a:p>
        </p:txBody>
      </p:sp>
      <p:pic>
        <p:nvPicPr>
          <p:cNvPr id="3" name="图片 2">
            <a:extLst>
              <a:ext uri="{FF2B5EF4-FFF2-40B4-BE49-F238E27FC236}">
                <a16:creationId xmlns:a16="http://schemas.microsoft.com/office/drawing/2014/main" id="{458D3DA4-5878-4A0C-822C-330513A1E5E5}"/>
              </a:ext>
            </a:extLst>
          </p:cNvPr>
          <p:cNvPicPr>
            <a:picLocks noChangeAspect="1"/>
          </p:cNvPicPr>
          <p:nvPr/>
        </p:nvPicPr>
        <p:blipFill>
          <a:blip r:embed="rId2"/>
          <a:stretch>
            <a:fillRect/>
          </a:stretch>
        </p:blipFill>
        <p:spPr>
          <a:xfrm>
            <a:off x="7463635" y="1690688"/>
            <a:ext cx="4478109" cy="3358582"/>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Rectangle 2">
            <a:extLst>
              <a:ext uri="{FF2B5EF4-FFF2-40B4-BE49-F238E27FC236}">
                <a16:creationId xmlns:a16="http://schemas.microsoft.com/office/drawing/2014/main" id="{C1C1DC73-F1E3-42E1-B462-612CFEF426CE}"/>
              </a:ext>
            </a:extLst>
          </p:cNvPr>
          <p:cNvSpPr>
            <a:spLocks noGrp="1" noChangeArrowheads="1"/>
          </p:cNvSpPr>
          <p:nvPr>
            <p:ph type="title"/>
          </p:nvPr>
        </p:nvSpPr>
        <p:spPr>
          <a:xfrm>
            <a:off x="609600" y="334477"/>
            <a:ext cx="10972800" cy="1143000"/>
          </a:xfrm>
        </p:spPr>
        <p:txBody>
          <a:bodyPr/>
          <a:lstStyle/>
          <a:p>
            <a:r>
              <a:rPr lang="zh-CN" altLang="en-US" sz="4000" dirty="0">
                <a:latin typeface="宋体" panose="02010600030101010101" pitchFamily="2" charset="-122"/>
                <a:ea typeface="宋体" panose="02010600030101010101" pitchFamily="2" charset="-122"/>
              </a:rPr>
              <a:t>外交</a:t>
            </a:r>
          </a:p>
        </p:txBody>
      </p:sp>
      <p:sp>
        <p:nvSpPr>
          <p:cNvPr id="143364" name="Rectangle 4">
            <a:extLst>
              <a:ext uri="{FF2B5EF4-FFF2-40B4-BE49-F238E27FC236}">
                <a16:creationId xmlns:a16="http://schemas.microsoft.com/office/drawing/2014/main" id="{E0E71318-4715-40DF-A336-B25E986B0BCA}"/>
              </a:ext>
            </a:extLst>
          </p:cNvPr>
          <p:cNvSpPr>
            <a:spLocks noGrp="1" noChangeArrowheads="1"/>
          </p:cNvSpPr>
          <p:nvPr>
            <p:ph type="body" sz="half" idx="1"/>
          </p:nvPr>
        </p:nvSpPr>
        <p:spPr>
          <a:xfrm>
            <a:off x="609600" y="1850457"/>
            <a:ext cx="5384800" cy="4495800"/>
          </a:xfrm>
        </p:spPr>
        <p:txBody>
          <a:bodyPr/>
          <a:lstStyle/>
          <a:p>
            <a:r>
              <a:rPr lang="zh-CN" altLang="en-US" dirty="0">
                <a:latin typeface="宋体" panose="02010600030101010101" pitchFamily="2" charset="-122"/>
                <a:ea typeface="宋体" panose="02010600030101010101" pitchFamily="2" charset="-122"/>
              </a:rPr>
              <a:t>中法建交</a:t>
            </a:r>
          </a:p>
          <a:p>
            <a:pPr lvl="1"/>
            <a:r>
              <a:rPr lang="en-US" altLang="zh-CN" dirty="0">
                <a:latin typeface="宋体" panose="02010600030101010101" pitchFamily="2" charset="-122"/>
                <a:ea typeface="宋体" panose="02010600030101010101" pitchFamily="2" charset="-122"/>
              </a:rPr>
              <a:t>1964</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27</a:t>
            </a:r>
            <a:r>
              <a:rPr lang="zh-CN" altLang="en-US" dirty="0">
                <a:latin typeface="宋体" panose="02010600030101010101" pitchFamily="2" charset="-122"/>
                <a:ea typeface="宋体" panose="02010600030101010101" pitchFamily="2" charset="-122"/>
              </a:rPr>
              <a:t>日</a:t>
            </a:r>
          </a:p>
          <a:p>
            <a:pPr lvl="1"/>
            <a:r>
              <a:rPr lang="zh-CN" altLang="en-US" dirty="0">
                <a:latin typeface="宋体" panose="02010600030101010101" pitchFamily="2" charset="-122"/>
                <a:ea typeface="宋体" panose="02010600030101010101" pitchFamily="2" charset="-122"/>
              </a:rPr>
              <a:t>反对“两个中国”</a:t>
            </a:r>
          </a:p>
          <a:p>
            <a:pPr lvl="1"/>
            <a:r>
              <a:rPr lang="zh-CN" altLang="en-US" dirty="0">
                <a:latin typeface="宋体" panose="02010600030101010101" pitchFamily="2" charset="-122"/>
                <a:ea typeface="宋体" panose="02010600030101010101" pitchFamily="2" charset="-122"/>
              </a:rPr>
              <a:t>承认中华人民共和国是中国的唯一合法政府 </a:t>
            </a:r>
          </a:p>
        </p:txBody>
      </p:sp>
      <p:pic>
        <p:nvPicPr>
          <p:cNvPr id="143366" name="Picture 6">
            <a:extLst>
              <a:ext uri="{FF2B5EF4-FFF2-40B4-BE49-F238E27FC236}">
                <a16:creationId xmlns:a16="http://schemas.microsoft.com/office/drawing/2014/main" id="{A9E6751E-C0DB-46F7-BE94-81ED60329A9C}"/>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7274902" y="757928"/>
            <a:ext cx="2976003" cy="403689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43367" name="Text Box 7">
            <a:extLst>
              <a:ext uri="{FF2B5EF4-FFF2-40B4-BE49-F238E27FC236}">
                <a16:creationId xmlns:a16="http://schemas.microsoft.com/office/drawing/2014/main" id="{E541D276-2CC1-4EE8-87BD-935D351638C5}"/>
              </a:ext>
            </a:extLst>
          </p:cNvPr>
          <p:cNvSpPr txBox="1">
            <a:spLocks noChangeArrowheads="1"/>
          </p:cNvSpPr>
          <p:nvPr/>
        </p:nvSpPr>
        <p:spPr bwMode="auto">
          <a:xfrm>
            <a:off x="7274902" y="5176742"/>
            <a:ext cx="2819400" cy="923330"/>
          </a:xfrm>
          <a:prstGeom prst="rect">
            <a:avLst/>
          </a:prstGeom>
          <a:noFill/>
          <a:ln w="76200" cmpd="tri">
            <a:solidFill>
              <a:srgbClr val="FFFF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spAutoFit/>
          </a:bodyPr>
          <a:lstStyle/>
          <a:p>
            <a:pPr algn="ctr">
              <a:spcBef>
                <a:spcPct val="50000"/>
              </a:spcBef>
            </a:pPr>
            <a:r>
              <a:rPr lang="zh-CN" altLang="en-US" dirty="0"/>
              <a:t>中华人民共和国驻法国第一任大使黄镇</a:t>
            </a:r>
            <a:r>
              <a:rPr lang="en-US" altLang="zh-CN" dirty="0"/>
              <a:t>(</a:t>
            </a:r>
            <a:r>
              <a:rPr lang="zh-CN" altLang="en-US" dirty="0"/>
              <a:t>左</a:t>
            </a:r>
            <a:r>
              <a:rPr lang="en-US" altLang="zh-CN" dirty="0"/>
              <a:t>)</a:t>
            </a:r>
            <a:r>
              <a:rPr lang="zh-CN" altLang="en-US" dirty="0"/>
              <a:t>和法国总统戴高乐</a:t>
            </a:r>
            <a:r>
              <a:rPr lang="en-US" altLang="zh-CN" dirty="0"/>
              <a:t>(</a:t>
            </a:r>
            <a:r>
              <a:rPr lang="zh-CN" altLang="en-US" dirty="0"/>
              <a:t>中</a:t>
            </a:r>
            <a:r>
              <a:rPr lang="en-US" altLang="zh-CN" dirty="0"/>
              <a:t>) </a:t>
            </a:r>
          </a:p>
        </p:txBody>
      </p:sp>
    </p:spTree>
  </p:cSld>
  <p:clrMapOvr>
    <a:masterClrMapping/>
  </p:clrMapOvr>
  <p:transition spd="slow">
    <p:zoom/>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2">
            <a:extLst>
              <a:ext uri="{FF2B5EF4-FFF2-40B4-BE49-F238E27FC236}">
                <a16:creationId xmlns:a16="http://schemas.microsoft.com/office/drawing/2014/main" id="{175C4567-D5C5-488B-8C9B-F40CABBE3A72}"/>
              </a:ext>
            </a:extLst>
          </p:cNvPr>
          <p:cNvSpPr>
            <a:spLocks noGrp="1" noChangeArrowheads="1"/>
          </p:cNvSpPr>
          <p:nvPr>
            <p:ph type="title"/>
          </p:nvPr>
        </p:nvSpPr>
        <p:spPr/>
        <p:txBody>
          <a:bodyPr/>
          <a:lstStyle/>
          <a:p>
            <a:r>
              <a:rPr lang="zh-CN" altLang="en-US" sz="4000" dirty="0">
                <a:latin typeface="宋体" panose="02010600030101010101" pitchFamily="2" charset="-122"/>
                <a:ea typeface="宋体" panose="02010600030101010101" pitchFamily="2" charset="-122"/>
              </a:rPr>
              <a:t>重返“联合国”</a:t>
            </a:r>
          </a:p>
        </p:txBody>
      </p:sp>
      <p:sp>
        <p:nvSpPr>
          <p:cNvPr id="145411" name="Rectangle 3">
            <a:extLst>
              <a:ext uri="{FF2B5EF4-FFF2-40B4-BE49-F238E27FC236}">
                <a16:creationId xmlns:a16="http://schemas.microsoft.com/office/drawing/2014/main" id="{FC0EB2D6-0AA4-456C-BC74-B37682D02411}"/>
              </a:ext>
            </a:extLst>
          </p:cNvPr>
          <p:cNvSpPr>
            <a:spLocks noGrp="1" noChangeArrowheads="1"/>
          </p:cNvSpPr>
          <p:nvPr>
            <p:ph type="body" sz="half" idx="1"/>
          </p:nvPr>
        </p:nvSpPr>
        <p:spPr>
          <a:xfrm>
            <a:off x="609599" y="1600200"/>
            <a:ext cx="4829909" cy="4495800"/>
          </a:xfrm>
        </p:spPr>
        <p:txBody>
          <a:bodyPr/>
          <a:lstStyle/>
          <a:p>
            <a:r>
              <a:rPr lang="zh-CN" altLang="en-US" dirty="0">
                <a:latin typeface="宋体" panose="02010600030101010101" pitchFamily="2" charset="-122"/>
                <a:ea typeface="宋体" panose="02010600030101010101" pitchFamily="2" charset="-122"/>
              </a:rPr>
              <a:t>恢复新中国在联合国的合法席位</a:t>
            </a:r>
          </a:p>
          <a:p>
            <a:pPr lvl="1"/>
            <a:r>
              <a:rPr lang="en-US" altLang="zh-CN" dirty="0">
                <a:latin typeface="宋体" panose="02010600030101010101" pitchFamily="2" charset="-122"/>
                <a:ea typeface="宋体" panose="02010600030101010101" pitchFamily="2" charset="-122"/>
              </a:rPr>
              <a:t>1971</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10</a:t>
            </a:r>
            <a:r>
              <a:rPr lang="zh-CN" altLang="en-US" dirty="0">
                <a:latin typeface="宋体" panose="02010600030101010101" pitchFamily="2" charset="-122"/>
                <a:ea typeface="宋体" panose="02010600030101010101" pitchFamily="2" charset="-122"/>
              </a:rPr>
              <a:t>月</a:t>
            </a:r>
          </a:p>
          <a:p>
            <a:pPr lvl="1"/>
            <a:r>
              <a:rPr lang="zh-CN" altLang="en-US" dirty="0">
                <a:latin typeface="宋体" panose="02010600030101010101" pitchFamily="2" charset="-122"/>
                <a:ea typeface="宋体" panose="02010600030101010101" pitchFamily="2" charset="-122"/>
              </a:rPr>
              <a:t>毛泽东：主要是第三世界兄弟把我们抬进去的。</a:t>
            </a:r>
          </a:p>
        </p:txBody>
      </p:sp>
      <p:pic>
        <p:nvPicPr>
          <p:cNvPr id="145413" name="Picture 5">
            <a:extLst>
              <a:ext uri="{FF2B5EF4-FFF2-40B4-BE49-F238E27FC236}">
                <a16:creationId xmlns:a16="http://schemas.microsoft.com/office/drawing/2014/main" id="{700D9A85-4416-41FD-B347-66085E31B95D}"/>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6883791" y="1655299"/>
            <a:ext cx="3505200" cy="28733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45414" name="Text Box 6">
            <a:extLst>
              <a:ext uri="{FF2B5EF4-FFF2-40B4-BE49-F238E27FC236}">
                <a16:creationId xmlns:a16="http://schemas.microsoft.com/office/drawing/2014/main" id="{AE7F4F46-4ACA-4B1C-A398-52435B8A1A62}"/>
              </a:ext>
            </a:extLst>
          </p:cNvPr>
          <p:cNvSpPr txBox="1">
            <a:spLocks noChangeArrowheads="1"/>
          </p:cNvSpPr>
          <p:nvPr/>
        </p:nvSpPr>
        <p:spPr bwMode="auto">
          <a:xfrm>
            <a:off x="7199141" y="4980997"/>
            <a:ext cx="3375074" cy="369332"/>
          </a:xfrm>
          <a:prstGeom prst="rect">
            <a:avLst/>
          </a:prstGeom>
          <a:noFill/>
          <a:ln w="76200" cmpd="tri">
            <a:solidFill>
              <a:srgbClr val="FFFF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nchorCtr="1">
            <a:spAutoFit/>
          </a:bodyPr>
          <a:lstStyle/>
          <a:p>
            <a:pPr>
              <a:spcBef>
                <a:spcPct val="50000"/>
              </a:spcBef>
            </a:pPr>
            <a:r>
              <a:rPr lang="zh-CN" altLang="en-US" dirty="0"/>
              <a:t>黄华、乔冠华在联合国</a:t>
            </a:r>
          </a:p>
        </p:txBody>
      </p:sp>
    </p:spTree>
  </p:cSld>
  <p:clrMapOvr>
    <a:masterClrMapping/>
  </p:clrMapOvr>
  <p:transition spd="slow">
    <p:zoom/>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Rectangle 2">
            <a:extLst>
              <a:ext uri="{FF2B5EF4-FFF2-40B4-BE49-F238E27FC236}">
                <a16:creationId xmlns:a16="http://schemas.microsoft.com/office/drawing/2014/main" id="{D6CD17AB-7410-4500-94DD-E7CC7B022926}"/>
              </a:ext>
            </a:extLst>
          </p:cNvPr>
          <p:cNvSpPr>
            <a:spLocks noGrp="1" noChangeArrowheads="1"/>
          </p:cNvSpPr>
          <p:nvPr>
            <p:ph type="title"/>
          </p:nvPr>
        </p:nvSpPr>
        <p:spPr>
          <a:xfrm>
            <a:off x="2667000" y="609600"/>
            <a:ext cx="7315200" cy="1143000"/>
          </a:xfrm>
        </p:spPr>
        <p:txBody>
          <a:bodyPr/>
          <a:lstStyle/>
          <a:p>
            <a:r>
              <a:rPr lang="zh-CN" altLang="en-US" sz="3200" dirty="0">
                <a:latin typeface="宋体" panose="02010600030101010101" pitchFamily="2" charset="-122"/>
                <a:ea typeface="宋体" panose="02010600030101010101" pitchFamily="2" charset="-122"/>
              </a:rPr>
              <a:t>邓小平出席联合国大会前首都人民欢送</a:t>
            </a:r>
          </a:p>
        </p:txBody>
      </p:sp>
      <p:pic>
        <p:nvPicPr>
          <p:cNvPr id="172037" name="Picture 5">
            <a:extLst>
              <a:ext uri="{FF2B5EF4-FFF2-40B4-BE49-F238E27FC236}">
                <a16:creationId xmlns:a16="http://schemas.microsoft.com/office/drawing/2014/main" id="{AE6CA407-E84C-4074-9DC3-77180FCF727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819400" y="1676401"/>
            <a:ext cx="6858000" cy="41052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Rectangle 2">
            <a:extLst>
              <a:ext uri="{FF2B5EF4-FFF2-40B4-BE49-F238E27FC236}">
                <a16:creationId xmlns:a16="http://schemas.microsoft.com/office/drawing/2014/main" id="{FF6809FD-30C4-402C-9CB1-344115B85366}"/>
              </a:ext>
            </a:extLst>
          </p:cNvPr>
          <p:cNvSpPr>
            <a:spLocks noGrp="1" noChangeArrowheads="1"/>
          </p:cNvSpPr>
          <p:nvPr>
            <p:ph type="title"/>
          </p:nvPr>
        </p:nvSpPr>
        <p:spPr>
          <a:xfrm>
            <a:off x="636070" y="681037"/>
            <a:ext cx="10515600" cy="1325563"/>
          </a:xfrm>
        </p:spPr>
        <p:txBody>
          <a:bodyPr/>
          <a:lstStyle/>
          <a:p>
            <a:r>
              <a:rPr lang="zh-CN" altLang="en-US" sz="4000" dirty="0">
                <a:latin typeface="宋体" panose="02010600030101010101" pitchFamily="2" charset="-122"/>
                <a:ea typeface="宋体" panose="02010600030101010101" pitchFamily="2" charset="-122"/>
              </a:rPr>
              <a:t>中美关系的改善</a:t>
            </a:r>
            <a:br>
              <a:rPr lang="zh-CN" altLang="en-US" sz="4000" dirty="0">
                <a:latin typeface="宋体" panose="02010600030101010101" pitchFamily="2" charset="-122"/>
                <a:ea typeface="宋体" panose="02010600030101010101" pitchFamily="2" charset="-122"/>
              </a:rPr>
            </a:br>
            <a:endParaRPr lang="zh-CN" altLang="en-US" sz="4000" dirty="0">
              <a:latin typeface="宋体" panose="02010600030101010101" pitchFamily="2" charset="-122"/>
              <a:ea typeface="宋体" panose="02010600030101010101" pitchFamily="2" charset="-122"/>
            </a:endParaRPr>
          </a:p>
        </p:txBody>
      </p:sp>
      <p:sp>
        <p:nvSpPr>
          <p:cNvPr id="147459" name="Rectangle 3">
            <a:extLst>
              <a:ext uri="{FF2B5EF4-FFF2-40B4-BE49-F238E27FC236}">
                <a16:creationId xmlns:a16="http://schemas.microsoft.com/office/drawing/2014/main" id="{C53ADCDF-A73B-45C6-9DD6-53FDA0BDF6EA}"/>
              </a:ext>
            </a:extLst>
          </p:cNvPr>
          <p:cNvSpPr>
            <a:spLocks noGrp="1" noChangeArrowheads="1"/>
          </p:cNvSpPr>
          <p:nvPr>
            <p:ph type="body" idx="1"/>
          </p:nvPr>
        </p:nvSpPr>
        <p:spPr>
          <a:xfrm>
            <a:off x="768818" y="2163250"/>
            <a:ext cx="4938932" cy="4351338"/>
          </a:xfrm>
        </p:spPr>
        <p:txBody>
          <a:bodyPr/>
          <a:lstStyle/>
          <a:p>
            <a:pPr lvl="1"/>
            <a:r>
              <a:rPr lang="en-US" altLang="zh-CN" dirty="0">
                <a:latin typeface="宋体" panose="02010600030101010101" pitchFamily="2" charset="-122"/>
                <a:ea typeface="宋体" panose="02010600030101010101" pitchFamily="2" charset="-122"/>
              </a:rPr>
              <a:t>1972</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21</a:t>
            </a:r>
            <a:r>
              <a:rPr lang="zh-CN" altLang="en-US" dirty="0">
                <a:latin typeface="宋体" panose="02010600030101010101" pitchFamily="2" charset="-122"/>
                <a:ea typeface="宋体" panose="02010600030101010101" pitchFamily="2" charset="-122"/>
              </a:rPr>
              <a:t>日</a:t>
            </a:r>
          </a:p>
          <a:p>
            <a:pPr lvl="1"/>
            <a:r>
              <a:rPr lang="zh-CN" altLang="en-US" dirty="0">
                <a:latin typeface="宋体" panose="02010600030101010101" pitchFamily="2" charset="-122"/>
                <a:ea typeface="宋体" panose="02010600030101010101" pitchFamily="2" charset="-122"/>
              </a:rPr>
              <a:t>尼克松：毛主席的著作感动了全国，改变了世界</a:t>
            </a:r>
          </a:p>
          <a:p>
            <a:pPr lvl="1"/>
            <a:r>
              <a:rPr lang="zh-CN" altLang="en-US" dirty="0">
                <a:latin typeface="宋体" panose="02010600030101010101" pitchFamily="2" charset="-122"/>
                <a:ea typeface="宋体" panose="02010600030101010101" pitchFamily="2" charset="-122"/>
              </a:rPr>
              <a:t>毛泽东：没有改变世界，只改变了北京附近几个地方</a:t>
            </a:r>
          </a:p>
        </p:txBody>
      </p:sp>
      <p:pic>
        <p:nvPicPr>
          <p:cNvPr id="2" name="图片 1">
            <a:extLst>
              <a:ext uri="{FF2B5EF4-FFF2-40B4-BE49-F238E27FC236}">
                <a16:creationId xmlns:a16="http://schemas.microsoft.com/office/drawing/2014/main" id="{64263A5C-3D1D-4D27-9419-2BAB82CBF178}"/>
              </a:ext>
            </a:extLst>
          </p:cNvPr>
          <p:cNvPicPr>
            <a:picLocks noChangeAspect="1"/>
          </p:cNvPicPr>
          <p:nvPr/>
        </p:nvPicPr>
        <p:blipFill>
          <a:blip r:embed="rId2"/>
          <a:stretch>
            <a:fillRect/>
          </a:stretch>
        </p:blipFill>
        <p:spPr>
          <a:xfrm>
            <a:off x="6660682" y="116180"/>
            <a:ext cx="4762500" cy="3114675"/>
          </a:xfrm>
          <a:prstGeom prst="rect">
            <a:avLst/>
          </a:prstGeom>
        </p:spPr>
      </p:pic>
      <p:pic>
        <p:nvPicPr>
          <p:cNvPr id="3" name="图片 2">
            <a:extLst>
              <a:ext uri="{FF2B5EF4-FFF2-40B4-BE49-F238E27FC236}">
                <a16:creationId xmlns:a16="http://schemas.microsoft.com/office/drawing/2014/main" id="{956B3EBC-132D-4407-8F6A-927539514F1F}"/>
              </a:ext>
            </a:extLst>
          </p:cNvPr>
          <p:cNvPicPr>
            <a:picLocks noChangeAspect="1"/>
          </p:cNvPicPr>
          <p:nvPr/>
        </p:nvPicPr>
        <p:blipFill>
          <a:blip r:embed="rId3"/>
          <a:stretch>
            <a:fillRect/>
          </a:stretch>
        </p:blipFill>
        <p:spPr>
          <a:xfrm>
            <a:off x="6660682" y="3429000"/>
            <a:ext cx="4762500" cy="3223846"/>
          </a:xfrm>
          <a:prstGeom prst="rect">
            <a:avLst/>
          </a:prstGeom>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B16AE4-F62F-41FE-9EB7-19CDEF2D2300}"/>
              </a:ext>
            </a:extLst>
          </p:cNvPr>
          <p:cNvSpPr>
            <a:spLocks noGrp="1"/>
          </p:cNvSpPr>
          <p:nvPr>
            <p:ph type="title"/>
          </p:nvPr>
        </p:nvSpPr>
        <p:spPr/>
        <p:txBody>
          <a:bodyPr/>
          <a:lstStyle/>
          <a:p>
            <a:r>
              <a:rPr lang="zh-CN" altLang="en-US" dirty="0">
                <a:latin typeface="宋体" panose="02010600030101010101" pitchFamily="2" charset="-122"/>
                <a:ea typeface="宋体" panose="02010600030101010101" pitchFamily="2" charset="-122"/>
              </a:rPr>
              <a:t>小结</a:t>
            </a:r>
          </a:p>
        </p:txBody>
      </p:sp>
      <p:sp>
        <p:nvSpPr>
          <p:cNvPr id="3" name="内容占位符 2">
            <a:extLst>
              <a:ext uri="{FF2B5EF4-FFF2-40B4-BE49-F238E27FC236}">
                <a16:creationId xmlns:a16="http://schemas.microsoft.com/office/drawing/2014/main" id="{2D22444E-B58A-47D9-8958-F01777B098B9}"/>
              </a:ext>
            </a:extLst>
          </p:cNvPr>
          <p:cNvSpPr>
            <a:spLocks noGrp="1"/>
          </p:cNvSpPr>
          <p:nvPr>
            <p:ph idx="1"/>
          </p:nvPr>
        </p:nvSpPr>
        <p:spPr/>
        <p:txBody>
          <a:bodyPr/>
          <a:lstStyle/>
          <a:p>
            <a:r>
              <a:rPr lang="zh-CN" altLang="en-US" dirty="0">
                <a:latin typeface="宋体" panose="02010600030101010101" pitchFamily="2" charset="-122"/>
                <a:ea typeface="宋体" panose="02010600030101010101" pitchFamily="2" charset="-122"/>
              </a:rPr>
              <a:t>制度奠基后理论和实践的探索</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走向文革的背景（政治、经济、国际背景）</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文革的起落（“浩劫”）</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建设成果（是一种探索）</a:t>
            </a:r>
            <a:endParaRPr lang="en-US" altLang="zh-CN" dirty="0">
              <a:latin typeface="宋体" panose="02010600030101010101" pitchFamily="2" charset="-122"/>
              <a:ea typeface="宋体" panose="02010600030101010101" pitchFamily="2" charset="-122"/>
            </a:endParaRPr>
          </a:p>
          <a:p>
            <a:endParaRPr lang="zh-CN" altLang="en-US" dirty="0"/>
          </a:p>
        </p:txBody>
      </p:sp>
    </p:spTree>
    <p:extLst>
      <p:ext uri="{BB962C8B-B14F-4D97-AF65-F5344CB8AC3E}">
        <p14:creationId xmlns:p14="http://schemas.microsoft.com/office/powerpoint/2010/main" val="24222456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ABC3EF99-65D3-4B03-9970-C03B12DA6D47}"/>
              </a:ext>
            </a:extLst>
          </p:cNvPr>
          <p:cNvSpPr>
            <a:spLocks noGrp="1" noChangeArrowheads="1"/>
          </p:cNvSpPr>
          <p:nvPr>
            <p:ph type="title"/>
          </p:nvPr>
        </p:nvSpPr>
        <p:spPr/>
        <p:txBody>
          <a:bodyPr/>
          <a:lstStyle/>
          <a:p>
            <a:r>
              <a:rPr lang="zh-CN" altLang="en-US" dirty="0">
                <a:latin typeface="宋体" panose="02010600030101010101" pitchFamily="2" charset="-122"/>
                <a:ea typeface="宋体" panose="02010600030101010101" pitchFamily="2" charset="-122"/>
              </a:rPr>
              <a:t>早期探索的积极进展</a:t>
            </a:r>
          </a:p>
        </p:txBody>
      </p:sp>
      <p:sp>
        <p:nvSpPr>
          <p:cNvPr id="21507" name="Rectangle 3">
            <a:extLst>
              <a:ext uri="{FF2B5EF4-FFF2-40B4-BE49-F238E27FC236}">
                <a16:creationId xmlns:a16="http://schemas.microsoft.com/office/drawing/2014/main" id="{EF3E24F6-45DE-48F4-9C6E-D09134FBCE0A}"/>
              </a:ext>
            </a:extLst>
          </p:cNvPr>
          <p:cNvSpPr>
            <a:spLocks noGrp="1" noChangeArrowheads="1"/>
          </p:cNvSpPr>
          <p:nvPr>
            <p:ph type="body" idx="1"/>
          </p:nvPr>
        </p:nvSpPr>
        <p:spPr>
          <a:xfrm>
            <a:off x="1981200" y="1600200"/>
            <a:ext cx="8229600" cy="4876800"/>
          </a:xfrm>
        </p:spPr>
        <p:txBody>
          <a:bodyPr/>
          <a:lstStyle/>
          <a:p>
            <a:pPr>
              <a:lnSpc>
                <a:spcPct val="90000"/>
              </a:lnSpc>
            </a:pPr>
            <a:r>
              <a:rPr lang="en-US" altLang="zh-CN" b="1" dirty="0">
                <a:latin typeface="宋体" panose="02010600030101010101" pitchFamily="2" charset="-122"/>
                <a:ea typeface="宋体" panose="02010600030101010101" pitchFamily="2" charset="-122"/>
              </a:rPr>
              <a:t>《</a:t>
            </a:r>
            <a:r>
              <a:rPr lang="zh-CN" altLang="en-US" b="1" dirty="0">
                <a:latin typeface="宋体" panose="02010600030101010101" pitchFamily="2" charset="-122"/>
                <a:ea typeface="宋体" panose="02010600030101010101" pitchFamily="2" charset="-122"/>
              </a:rPr>
              <a:t>论十大关系</a:t>
            </a:r>
            <a:r>
              <a:rPr lang="en-US" altLang="zh-CN" b="1" dirty="0">
                <a:latin typeface="宋体" panose="02010600030101010101" pitchFamily="2" charset="-122"/>
                <a:ea typeface="宋体" panose="02010600030101010101" pitchFamily="2" charset="-122"/>
              </a:rPr>
              <a:t>》</a:t>
            </a:r>
            <a:r>
              <a:rPr lang="zh-CN" altLang="en-US" b="1" dirty="0">
                <a:latin typeface="宋体" panose="02010600030101010101" pitchFamily="2" charset="-122"/>
                <a:ea typeface="宋体" panose="02010600030101010101" pitchFamily="2" charset="-122"/>
              </a:rPr>
              <a:t>的发表</a:t>
            </a:r>
          </a:p>
          <a:p>
            <a:pPr lvl="1">
              <a:lnSpc>
                <a:spcPct val="90000"/>
              </a:lnSpc>
            </a:pPr>
            <a:r>
              <a:rPr lang="zh-CN" altLang="en-US" dirty="0">
                <a:latin typeface="宋体" panose="02010600030101010101" pitchFamily="2" charset="-122"/>
                <a:ea typeface="宋体" panose="02010600030101010101" pitchFamily="2" charset="-122"/>
              </a:rPr>
              <a:t>基本思想：以苏为鉴，根据中国情况走自己的路。</a:t>
            </a:r>
          </a:p>
          <a:p>
            <a:pPr lvl="1" algn="just">
              <a:lnSpc>
                <a:spcPct val="90000"/>
              </a:lnSpc>
            </a:pPr>
            <a:r>
              <a:rPr lang="zh-CN" altLang="en-US" dirty="0">
                <a:latin typeface="宋体" panose="02010600030101010101" pitchFamily="2" charset="-122"/>
                <a:ea typeface="宋体" panose="02010600030101010101" pitchFamily="2" charset="-122"/>
              </a:rPr>
              <a:t>主要内容：重工业与轻工业、农业的关系；沿海工业与内地工业的关系；经济建设与国防建设的关系；国家、生产单位和生产者个人的关系；中央和地方的关系；汉族和少数民族的关系；党和非党的关系；革命和反革命的关系；是非关系；中国和外国的关系。</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9F0658-C6EB-4CF0-B383-E794457877FD}"/>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89B217FF-D048-49D2-9993-E23F2B78B1A7}"/>
              </a:ext>
            </a:extLst>
          </p:cNvPr>
          <p:cNvSpPr>
            <a:spLocks noGrp="1"/>
          </p:cNvSpPr>
          <p:nvPr>
            <p:ph idx="1"/>
          </p:nvPr>
        </p:nvSpPr>
        <p:spPr/>
        <p:txBody>
          <a:bodyPr/>
          <a:lstStyle/>
          <a:p>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论十大关系</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内容本身具有的二重性</a:t>
            </a:r>
            <a:r>
              <a:rPr lang="en-US" altLang="zh-CN" dirty="0">
                <a:latin typeface="宋体" panose="02010600030101010101" pitchFamily="2" charset="-122"/>
                <a:ea typeface="宋体" panose="02010600030101010101" pitchFamily="2" charset="-122"/>
              </a:rPr>
              <a:t> </a:t>
            </a:r>
            <a:r>
              <a:rPr lang="zh-CN" altLang="en-US" dirty="0">
                <a:latin typeface="宋体" panose="02010600030101010101" pitchFamily="2" charset="-122"/>
                <a:ea typeface="宋体" panose="02010600030101010101" pitchFamily="2" charset="-122"/>
              </a:rPr>
              <a:t>（“多快”</a:t>
            </a:r>
            <a:r>
              <a:rPr lang="en-US" altLang="zh-CN" dirty="0">
                <a:latin typeface="宋体" panose="02010600030101010101" pitchFamily="2" charset="-122"/>
                <a:ea typeface="宋体" panose="02010600030101010101" pitchFamily="2" charset="-122"/>
              </a:rPr>
              <a:t>vs</a:t>
            </a:r>
            <a:r>
              <a:rPr lang="zh-CN" altLang="en-US" dirty="0">
                <a:latin typeface="宋体" panose="02010600030101010101" pitchFamily="2" charset="-122"/>
                <a:ea typeface="宋体" panose="02010600030101010101" pitchFamily="2" charset="-122"/>
              </a:rPr>
              <a:t>“好省”）在内容理解上的多义性，在政策实践上则表现为不同的发展诉求。</a:t>
            </a:r>
            <a:endParaRPr lang="en-US" altLang="zh-CN" dirty="0">
              <a:latin typeface="宋体" panose="02010600030101010101" pitchFamily="2" charset="-122"/>
              <a:ea typeface="宋体" panose="02010600030101010101" pitchFamily="2" charset="-122"/>
            </a:endParaRPr>
          </a:p>
          <a:p>
            <a:pPr marL="0" indent="0">
              <a:buNone/>
            </a:pPr>
            <a:r>
              <a:rPr lang="zh-CN" altLang="en-US" dirty="0">
                <a:latin typeface="宋体" panose="02010600030101010101" pitchFamily="2" charset="-122"/>
                <a:ea typeface="宋体" panose="02010600030101010101" pitchFamily="2" charset="-122"/>
              </a:rPr>
              <a:t>“提出这十大问题，都是为着一个目的，为着调动一切积极因素，动员一切可用的力量，来多、快、好、省地建设社会主义。”</a:t>
            </a:r>
            <a:endParaRPr lang="en-US" altLang="zh-CN" dirty="0">
              <a:latin typeface="宋体" panose="02010600030101010101" pitchFamily="2" charset="-122"/>
              <a:ea typeface="宋体" panose="02010600030101010101" pitchFamily="2" charset="-122"/>
            </a:endParaRPr>
          </a:p>
          <a:p>
            <a:r>
              <a:rPr lang="en-US" altLang="zh-CN" dirty="0">
                <a:latin typeface="宋体" panose="02010600030101010101" pitchFamily="2" charset="-122"/>
                <a:ea typeface="宋体" panose="02010600030101010101" pitchFamily="2" charset="-122"/>
              </a:rPr>
              <a:t>1956</a:t>
            </a:r>
            <a:r>
              <a:rPr lang="zh-CN" altLang="en-US" dirty="0">
                <a:latin typeface="宋体" panose="02010600030101010101" pitchFamily="2" charset="-122"/>
                <a:ea typeface="宋体" panose="02010600030101010101" pitchFamily="2" charset="-122"/>
              </a:rPr>
              <a:t>年“反冒进”</a:t>
            </a:r>
            <a:endParaRPr lang="en-US" altLang="zh-CN" dirty="0">
              <a:latin typeface="宋体" panose="02010600030101010101" pitchFamily="2" charset="-122"/>
              <a:ea typeface="宋体" panose="02010600030101010101" pitchFamily="2" charset="-122"/>
            </a:endParaRPr>
          </a:p>
          <a:p>
            <a:r>
              <a:rPr lang="en-US" altLang="zh-CN" dirty="0">
                <a:latin typeface="宋体" panose="02010600030101010101" pitchFamily="2" charset="-122"/>
                <a:ea typeface="宋体" panose="02010600030101010101" pitchFamily="2" charset="-122"/>
              </a:rPr>
              <a:t>1957</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27</a:t>
            </a:r>
            <a:r>
              <a:rPr lang="zh-CN" altLang="en-US" dirty="0">
                <a:latin typeface="宋体" panose="02010600030101010101" pitchFamily="2" charset="-122"/>
                <a:ea typeface="宋体" panose="02010600030101010101" pitchFamily="2" charset="-122"/>
              </a:rPr>
              <a:t>日，毛泽东在最高国务会议发表</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如何正确处理人民内部的矛盾</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讲话是</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论十大关系</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的衍生、具体化。</a:t>
            </a:r>
            <a:endParaRPr lang="en-US" altLang="zh-CN" dirty="0">
              <a:latin typeface="宋体" panose="02010600030101010101" pitchFamily="2" charset="-122"/>
              <a:ea typeface="宋体" panose="02010600030101010101" pitchFamily="2" charset="-122"/>
            </a:endParaRPr>
          </a:p>
          <a:p>
            <a:endParaRPr lang="zh-CN" altLang="en-US" dirty="0"/>
          </a:p>
        </p:txBody>
      </p:sp>
    </p:spTree>
    <p:extLst>
      <p:ext uri="{BB962C8B-B14F-4D97-AF65-F5344CB8AC3E}">
        <p14:creationId xmlns:p14="http://schemas.microsoft.com/office/powerpoint/2010/main" val="8082231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2B4796E-EADE-4E70-A155-5F13A4ECE835}"/>
              </a:ext>
            </a:extLst>
          </p:cNvPr>
          <p:cNvSpPr>
            <a:spLocks noGrp="1"/>
          </p:cNvSpPr>
          <p:nvPr>
            <p:ph type="title"/>
          </p:nvPr>
        </p:nvSpPr>
        <p:spPr/>
        <p:txBody>
          <a:bodyPr/>
          <a:lstStyle/>
          <a:p>
            <a:r>
              <a:rPr lang="zh-CN" altLang="zh-CN" sz="4400" dirty="0">
                <a:effectLst/>
                <a:ea typeface="宋体" panose="02010600030101010101" pitchFamily="2" charset="-122"/>
                <a:cs typeface="Times New Roman" panose="02020603050405020304" pitchFamily="18" charset="0"/>
              </a:rPr>
              <a:t>八大</a:t>
            </a:r>
            <a:r>
              <a:rPr lang="zh-CN" altLang="en-US" sz="4400" dirty="0">
                <a:effectLst/>
                <a:ea typeface="宋体" panose="02010600030101010101" pitchFamily="2" charset="-122"/>
                <a:cs typeface="Times New Roman" panose="02020603050405020304" pitchFamily="18" charset="0"/>
              </a:rPr>
              <a:t>的召开</a:t>
            </a:r>
            <a:endParaRPr lang="zh-CN" altLang="en-US" dirty="0"/>
          </a:p>
        </p:txBody>
      </p:sp>
      <p:sp>
        <p:nvSpPr>
          <p:cNvPr id="3" name="内容占位符 2">
            <a:extLst>
              <a:ext uri="{FF2B5EF4-FFF2-40B4-BE49-F238E27FC236}">
                <a16:creationId xmlns:a16="http://schemas.microsoft.com/office/drawing/2014/main" id="{2742AD35-90B6-426B-891D-DB9C8BE07FE7}"/>
              </a:ext>
            </a:extLst>
          </p:cNvPr>
          <p:cNvSpPr>
            <a:spLocks noGrp="1"/>
          </p:cNvSpPr>
          <p:nvPr>
            <p:ph idx="1"/>
          </p:nvPr>
        </p:nvSpPr>
        <p:spPr/>
        <p:txBody>
          <a:bodyPr/>
          <a:lstStyle/>
          <a:p>
            <a:pPr marL="0" indent="0">
              <a:buNone/>
            </a:pPr>
            <a:r>
              <a:rPr lang="en-US" altLang="zh-CN" dirty="0">
                <a:latin typeface="宋体" panose="02010600030101010101" pitchFamily="2" charset="-122"/>
                <a:ea typeface="宋体" panose="02010600030101010101" pitchFamily="2" charset="-122"/>
              </a:rPr>
              <a:t>1956</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9</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15—27</a:t>
            </a:r>
            <a:r>
              <a:rPr lang="zh-CN" altLang="en-US" dirty="0">
                <a:latin typeface="宋体" panose="02010600030101010101" pitchFamily="2" charset="-122"/>
                <a:ea typeface="宋体" panose="02010600030101010101" pitchFamily="2" charset="-122"/>
              </a:rPr>
              <a:t>日</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国内：社会主义制度建立了，但如何建成？</a:t>
            </a:r>
          </a:p>
          <a:p>
            <a:r>
              <a:rPr lang="zh-CN" altLang="en-US" dirty="0">
                <a:latin typeface="宋体" panose="02010600030101010101" pitchFamily="2" charset="-122"/>
                <a:ea typeface="宋体" panose="02010600030101010101" pitchFamily="2" charset="-122"/>
              </a:rPr>
              <a:t>国际：</a:t>
            </a: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月苏共</a:t>
            </a:r>
            <a:r>
              <a:rPr lang="en-US" altLang="zh-CN" dirty="0">
                <a:latin typeface="宋体" panose="02010600030101010101" pitchFamily="2" charset="-122"/>
                <a:ea typeface="宋体" panose="02010600030101010101" pitchFamily="2" charset="-122"/>
              </a:rPr>
              <a:t>20</a:t>
            </a:r>
            <a:r>
              <a:rPr lang="zh-CN" altLang="en-US" dirty="0">
                <a:latin typeface="宋体" panose="02010600030101010101" pitchFamily="2" charset="-122"/>
                <a:ea typeface="宋体" panose="02010600030101010101" pitchFamily="2" charset="-122"/>
              </a:rPr>
              <a:t>大；波匈事件（苏东国家经济社会的问题）</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任务：探索中国自己的社会主义道路</a:t>
            </a:r>
          </a:p>
          <a:p>
            <a:endParaRPr lang="zh-CN" altLang="en-US" dirty="0"/>
          </a:p>
        </p:txBody>
      </p:sp>
    </p:spTree>
    <p:extLst>
      <p:ext uri="{BB962C8B-B14F-4D97-AF65-F5344CB8AC3E}">
        <p14:creationId xmlns:p14="http://schemas.microsoft.com/office/powerpoint/2010/main" val="24604724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6F291D5-7A5F-4AC5-8E86-355213FAF33F}"/>
              </a:ext>
            </a:extLst>
          </p:cNvPr>
          <p:cNvSpPr>
            <a:spLocks noGrp="1"/>
          </p:cNvSpPr>
          <p:nvPr>
            <p:ph type="title"/>
          </p:nvPr>
        </p:nvSpPr>
        <p:spPr/>
        <p:txBody>
          <a:bodyPr/>
          <a:lstStyle/>
          <a:p>
            <a:r>
              <a:rPr lang="zh-CN" altLang="en-US" dirty="0">
                <a:latin typeface="宋体" panose="02010600030101010101" pitchFamily="2" charset="-122"/>
                <a:ea typeface="宋体" panose="02010600030101010101" pitchFamily="2" charset="-122"/>
              </a:rPr>
              <a:t>领导集体</a:t>
            </a:r>
          </a:p>
        </p:txBody>
      </p:sp>
      <p:sp>
        <p:nvSpPr>
          <p:cNvPr id="3" name="内容占位符 2">
            <a:extLst>
              <a:ext uri="{FF2B5EF4-FFF2-40B4-BE49-F238E27FC236}">
                <a16:creationId xmlns:a16="http://schemas.microsoft.com/office/drawing/2014/main" id="{21ED8C8C-D0FB-47CD-8EBC-09FDCAA2BFED}"/>
              </a:ext>
            </a:extLst>
          </p:cNvPr>
          <p:cNvSpPr>
            <a:spLocks noGrp="1"/>
          </p:cNvSpPr>
          <p:nvPr>
            <p:ph idx="1"/>
          </p:nvPr>
        </p:nvSpPr>
        <p:spPr>
          <a:xfrm>
            <a:off x="660008" y="1516136"/>
            <a:ext cx="10969283" cy="4351338"/>
          </a:xfrm>
        </p:spPr>
        <p:txBody>
          <a:bodyPr>
            <a:normAutofit fontScale="92500" lnSpcReduction="10000"/>
          </a:bodyPr>
          <a:lstStyle/>
          <a:p>
            <a:r>
              <a:rPr lang="zh-CN" altLang="en-US" dirty="0">
                <a:latin typeface="宋体" panose="02010600030101010101" pitchFamily="2" charset="-122"/>
                <a:ea typeface="宋体" panose="02010600030101010101" pitchFamily="2" charset="-122"/>
              </a:rPr>
              <a:t>主席、副主席：毛刘周朱陈</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中共中央总书记：邓小平</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政治局常委：毛刘周朱陈邓</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政治局委员：毛刘周朱陈邓、林彪、林伯渠、董必武、彭真、罗荣桓、陈毅、李富春、彭德怀、刘伯承、贺龙、李先念（柯庆施、李井泉、谭震林八届五中全会增选）</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候补委员：乌兰夫、张闻天、陆定一、陈伯达、康生、薄一波</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书记处书记：邓、彭、王稼祥、谭、谭政、黄克诚、李雪峰（李富春、李先念</a:t>
            </a:r>
            <a:r>
              <a:rPr lang="en-US" altLang="zh-CN" dirty="0">
                <a:latin typeface="宋体" panose="02010600030101010101" pitchFamily="2" charset="-122"/>
                <a:ea typeface="宋体" panose="02010600030101010101" pitchFamily="2" charset="-122"/>
              </a:rPr>
              <a:t>1958</a:t>
            </a:r>
            <a:r>
              <a:rPr lang="zh-CN" altLang="en-US" dirty="0">
                <a:latin typeface="宋体" panose="02010600030101010101" pitchFamily="2" charset="-122"/>
                <a:ea typeface="宋体" panose="02010600030101010101" pitchFamily="2" charset="-122"/>
              </a:rPr>
              <a:t>年增，陶铸</a:t>
            </a:r>
            <a:r>
              <a:rPr lang="en-US" altLang="zh-CN" dirty="0">
                <a:latin typeface="宋体" panose="02010600030101010101" pitchFamily="2" charset="-122"/>
                <a:ea typeface="宋体" panose="02010600030101010101" pitchFamily="2" charset="-122"/>
              </a:rPr>
              <a:t>1966</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5</a:t>
            </a:r>
            <a:r>
              <a:rPr lang="zh-CN" altLang="en-US" dirty="0">
                <a:latin typeface="宋体" panose="02010600030101010101" pitchFamily="2" charset="-122"/>
                <a:ea typeface="宋体" panose="02010600030101010101" pitchFamily="2" charset="-122"/>
              </a:rPr>
              <a:t>月常务书记，陆定一、康生、罗瑞卿</a:t>
            </a:r>
            <a:r>
              <a:rPr lang="en-US" altLang="zh-CN" dirty="0">
                <a:latin typeface="宋体" panose="02010600030101010101" pitchFamily="2" charset="-122"/>
                <a:ea typeface="宋体" panose="02010600030101010101" pitchFamily="2" charset="-122"/>
              </a:rPr>
              <a:t>1962</a:t>
            </a:r>
            <a:r>
              <a:rPr lang="zh-CN" altLang="en-US" dirty="0">
                <a:latin typeface="宋体" panose="02010600030101010101" pitchFamily="2" charset="-122"/>
                <a:ea typeface="宋体" panose="02010600030101010101" pitchFamily="2" charset="-122"/>
              </a:rPr>
              <a:t>增）</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候补书记：刘澜涛、杨尚昆、胡乔木</a:t>
            </a:r>
          </a:p>
        </p:txBody>
      </p:sp>
    </p:spTree>
    <p:extLst>
      <p:ext uri="{BB962C8B-B14F-4D97-AF65-F5344CB8AC3E}">
        <p14:creationId xmlns:p14="http://schemas.microsoft.com/office/powerpoint/2010/main" val="2253142986"/>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1020</TotalTime>
  <Words>4435</Words>
  <Application>Microsoft Office PowerPoint</Application>
  <PresentationFormat>宽屏</PresentationFormat>
  <Paragraphs>234</Paragraphs>
  <Slides>59</Slides>
  <Notes>0</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59</vt:i4>
      </vt:variant>
    </vt:vector>
  </HeadingPairs>
  <TitlesOfParts>
    <vt:vector size="67" baseType="lpstr">
      <vt:lpstr>等线</vt:lpstr>
      <vt:lpstr>等线 Light</vt:lpstr>
      <vt:lpstr>黑体</vt:lpstr>
      <vt:lpstr>宋体</vt:lpstr>
      <vt:lpstr>Arial</vt:lpstr>
      <vt:lpstr>Times New Roman</vt:lpstr>
      <vt:lpstr>Office 主题​​</vt:lpstr>
      <vt:lpstr>1_Office 主题​​</vt:lpstr>
      <vt:lpstr> 第十讲：社会主义建设在探索中曲折发展 </vt:lpstr>
      <vt:lpstr>PowerPoint 演示文稿</vt:lpstr>
      <vt:lpstr>一、全面建设的良好开局</vt:lpstr>
      <vt:lpstr> 全面建设社会主义的开端 </vt:lpstr>
      <vt:lpstr>全面建设社会主义的开端</vt:lpstr>
      <vt:lpstr>早期探索的积极进展</vt:lpstr>
      <vt:lpstr>PowerPoint 演示文稿</vt:lpstr>
      <vt:lpstr>八大的召开</vt:lpstr>
      <vt:lpstr>领导集体</vt:lpstr>
      <vt:lpstr>八大的遗产</vt:lpstr>
      <vt:lpstr>PowerPoint 演示文稿</vt:lpstr>
      <vt:lpstr>PowerPoint 演示文稿</vt:lpstr>
      <vt:lpstr>计划经济体制确立</vt:lpstr>
      <vt:lpstr>PowerPoint 演示文稿</vt:lpstr>
      <vt:lpstr>PowerPoint 演示文稿</vt:lpstr>
      <vt:lpstr>二、探索中的严重曲折</vt:lpstr>
      <vt:lpstr>开门整风</vt:lpstr>
      <vt:lpstr>早期探索的积极进展</vt:lpstr>
      <vt:lpstr>从整风到反右</vt:lpstr>
      <vt:lpstr>从整风到反右</vt:lpstr>
      <vt:lpstr>大跃进和人民公社化运动</vt:lpstr>
      <vt:lpstr>大跃进和人民公社化运动</vt:lpstr>
      <vt:lpstr>PowerPoint 演示文稿</vt:lpstr>
      <vt:lpstr>大跃进和人民公社化运动</vt:lpstr>
      <vt:lpstr>PowerPoint 演示文稿</vt:lpstr>
      <vt:lpstr>初步纠正“左”倾错误的努力</vt:lpstr>
      <vt:lpstr>庐山会议</vt:lpstr>
      <vt:lpstr>后果</vt:lpstr>
      <vt:lpstr>三年困难</vt:lpstr>
      <vt:lpstr>薄一波同志对三年困难时期的反思</vt:lpstr>
      <vt:lpstr>国民经济的调整</vt:lpstr>
      <vt:lpstr>四清运动</vt:lpstr>
      <vt:lpstr>三、“文革”十年</vt:lpstr>
      <vt:lpstr>一点说明</vt:lpstr>
      <vt:lpstr>关于“文革”的几种说法</vt:lpstr>
      <vt:lpstr>“文化大革命”的发动与全面内乱</vt:lpstr>
      <vt:lpstr>“文化大革命”的发动与全面内乱</vt:lpstr>
      <vt:lpstr> “文化大革命”的发动与全面内乱</vt:lpstr>
      <vt:lpstr>“文化大革命”的发动与全面内乱</vt:lpstr>
      <vt:lpstr> “文化大革命”的发动与全面内乱</vt:lpstr>
      <vt:lpstr>林彪</vt:lpstr>
      <vt:lpstr>“文革”的落潮 </vt:lpstr>
      <vt:lpstr>“文革”的落潮</vt:lpstr>
      <vt:lpstr>“文革”的落潮</vt:lpstr>
      <vt:lpstr>“文革“结束</vt:lpstr>
      <vt:lpstr>“粉碎”四人帮</vt:lpstr>
      <vt:lpstr>“史无前例”</vt:lpstr>
      <vt:lpstr>四、建设与探索的成果</vt:lpstr>
      <vt:lpstr>独立且比较完整的工业体系和国民经济体系的基本建立</vt:lpstr>
      <vt:lpstr>PowerPoint 演示文稿</vt:lpstr>
      <vt:lpstr>民生发展</vt:lpstr>
      <vt:lpstr>屠呦呦们</vt:lpstr>
      <vt:lpstr>科技：两弹一星</vt:lpstr>
      <vt:lpstr>文化事业</vt:lpstr>
      <vt:lpstr>外交</vt:lpstr>
      <vt:lpstr>重返“联合国”</vt:lpstr>
      <vt:lpstr>邓小平出席联合国大会前首都人民欢送</vt:lpstr>
      <vt:lpstr>中美关系的改善 </vt:lpstr>
      <vt:lpstr>小结</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第四讲第五讲 社会主义制度的全面确立</dc:title>
  <dc:creator>赵 诺</dc:creator>
  <cp:lastModifiedBy>诺 赵</cp:lastModifiedBy>
  <cp:revision>77</cp:revision>
  <dcterms:created xsi:type="dcterms:W3CDTF">2020-11-03T03:51:22Z</dcterms:created>
  <dcterms:modified xsi:type="dcterms:W3CDTF">2025-05-13T03:37:19Z</dcterms:modified>
</cp:coreProperties>
</file>